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57" r:id="rId4"/>
    <p:sldId id="258" r:id="rId5"/>
    <p:sldId id="259" r:id="rId6"/>
    <p:sldId id="260" r:id="rId7"/>
    <p:sldId id="294" r:id="rId8"/>
    <p:sldId id="295" r:id="rId9"/>
    <p:sldId id="296" r:id="rId10"/>
    <p:sldId id="261" r:id="rId11"/>
    <p:sldId id="267" r:id="rId12"/>
    <p:sldId id="262" r:id="rId13"/>
    <p:sldId id="263" r:id="rId14"/>
    <p:sldId id="264" r:id="rId15"/>
    <p:sldId id="265" r:id="rId16"/>
    <p:sldId id="266" r:id="rId17"/>
    <p:sldId id="268" r:id="rId18"/>
    <p:sldId id="269" r:id="rId19"/>
    <p:sldId id="270" r:id="rId20"/>
    <p:sldId id="271" r:id="rId21"/>
    <p:sldId id="272" r:id="rId22"/>
    <p:sldId id="273" r:id="rId23"/>
    <p:sldId id="274" r:id="rId24"/>
    <p:sldId id="290" r:id="rId25"/>
    <p:sldId id="291" r:id="rId26"/>
    <p:sldId id="292" r:id="rId27"/>
    <p:sldId id="275" r:id="rId28"/>
    <p:sldId id="276" r:id="rId29"/>
    <p:sldId id="293" r:id="rId30"/>
    <p:sldId id="277" r:id="rId31"/>
    <p:sldId id="279" r:id="rId32"/>
    <p:sldId id="280" r:id="rId33"/>
    <p:sldId id="281" r:id="rId34"/>
    <p:sldId id="282" r:id="rId35"/>
    <p:sldId id="283" r:id="rId36"/>
    <p:sldId id="284" r:id="rId37"/>
    <p:sldId id="285" r:id="rId38"/>
    <p:sldId id="286" r:id="rId39"/>
    <p:sldId id="287" r:id="rId40"/>
    <p:sldId id="288" r:id="rId41"/>
    <p:sldId id="289" r:id="rId42"/>
    <p:sldId id="298" r:id="rId43"/>
    <p:sldId id="299" r:id="rId44"/>
    <p:sldId id="300" r:id="rId45"/>
    <p:sldId id="30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46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B8E316-2462-4275-AFFA-03DA90F2CC69}" type="datetimeFigureOut">
              <a:rPr lang="en-US" smtClean="0"/>
              <a:pPr/>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695B4-7113-4384-993A-DBA4CF247F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8E316-2462-4275-AFFA-03DA90F2CC69}" type="datetimeFigureOut">
              <a:rPr lang="en-US" smtClean="0"/>
              <a:pPr/>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695B4-7113-4384-993A-DBA4CF247F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8E316-2462-4275-AFFA-03DA90F2CC69}" type="datetimeFigureOut">
              <a:rPr lang="en-US" smtClean="0"/>
              <a:pPr/>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695B4-7113-4384-993A-DBA4CF247F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B8E316-2462-4275-AFFA-03DA90F2CC69}" type="datetimeFigureOut">
              <a:rPr lang="en-US" smtClean="0"/>
              <a:pPr/>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695B4-7113-4384-993A-DBA4CF247F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B8E316-2462-4275-AFFA-03DA90F2CC69}" type="datetimeFigureOut">
              <a:rPr lang="en-US" smtClean="0"/>
              <a:pPr/>
              <a:t>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695B4-7113-4384-993A-DBA4CF247F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B8E316-2462-4275-AFFA-03DA90F2CC69}" type="datetimeFigureOut">
              <a:rPr lang="en-US" smtClean="0"/>
              <a:pPr/>
              <a:t>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695B4-7113-4384-993A-DBA4CF247F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B8E316-2462-4275-AFFA-03DA90F2CC69}" type="datetimeFigureOut">
              <a:rPr lang="en-US" smtClean="0"/>
              <a:pPr/>
              <a:t>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8695B4-7113-4384-993A-DBA4CF247F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B8E316-2462-4275-AFFA-03DA90F2CC69}" type="datetimeFigureOut">
              <a:rPr lang="en-US" smtClean="0"/>
              <a:pPr/>
              <a:t>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8695B4-7113-4384-993A-DBA4CF247F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8E316-2462-4275-AFFA-03DA90F2CC69}" type="datetimeFigureOut">
              <a:rPr lang="en-US" smtClean="0"/>
              <a:pPr/>
              <a:t>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8695B4-7113-4384-993A-DBA4CF247F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8E316-2462-4275-AFFA-03DA90F2CC69}" type="datetimeFigureOut">
              <a:rPr lang="en-US" smtClean="0"/>
              <a:pPr/>
              <a:t>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695B4-7113-4384-993A-DBA4CF247F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8E316-2462-4275-AFFA-03DA90F2CC69}" type="datetimeFigureOut">
              <a:rPr lang="en-US" smtClean="0"/>
              <a:pPr/>
              <a:t>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695B4-7113-4384-993A-DBA4CF247F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8E316-2462-4275-AFFA-03DA90F2CC69}" type="datetimeFigureOut">
              <a:rPr lang="en-US" smtClean="0"/>
              <a:pPr/>
              <a:t>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695B4-7113-4384-993A-DBA4CF247F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5.bin"/><Relationship Id="rId4" Type="http://schemas.openxmlformats.org/officeDocument/2006/relationships/image" Target="../media/image22.wmf"/></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w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 528: Language Change Research Seminar</a:t>
            </a:r>
            <a:endParaRPr lang="en-US" dirty="0"/>
          </a:p>
        </p:txBody>
      </p:sp>
      <p:sp>
        <p:nvSpPr>
          <p:cNvPr id="3" name="Subtitle 2"/>
          <p:cNvSpPr>
            <a:spLocks noGrp="1"/>
          </p:cNvSpPr>
          <p:nvPr>
            <p:ph type="subTitle" idx="1"/>
          </p:nvPr>
        </p:nvSpPr>
        <p:spPr/>
        <p:txBody>
          <a:bodyPr/>
          <a:lstStyle/>
          <a:p>
            <a:r>
              <a:rPr lang="en-US" dirty="0" err="1" smtClean="0"/>
              <a:t>Sociophonetics</a:t>
            </a:r>
            <a:r>
              <a:rPr lang="en-US" dirty="0" smtClean="0"/>
              <a:t>: An Introduction</a:t>
            </a:r>
          </a:p>
          <a:p>
            <a:r>
              <a:rPr lang="en-US" dirty="0" smtClean="0"/>
              <a:t>Chapter 7: Voice Quality</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4800600"/>
          </a:xfrm>
        </p:spPr>
        <p:txBody>
          <a:bodyPr>
            <a:normAutofit/>
          </a:bodyPr>
          <a:lstStyle/>
          <a:p>
            <a:r>
              <a:rPr lang="en-US" dirty="0" smtClean="0"/>
              <a:t>Ideally, we’d like to use instrumental analysis instead of auditory analysis.  </a:t>
            </a:r>
            <a:br>
              <a:rPr lang="en-US" dirty="0" smtClean="0"/>
            </a:br>
            <a:r>
              <a:rPr lang="en-US" dirty="0" smtClean="0"/>
              <a:t>Even highly trained speech pathologists can show low rates of agreement with each other’s assessments.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Basic Taxonomy of Voice Quality Features</a:t>
            </a:r>
            <a:endParaRPr lang="en-US" dirty="0"/>
          </a:p>
        </p:txBody>
      </p:sp>
      <p:sp>
        <p:nvSpPr>
          <p:cNvPr id="4" name="Content Placeholder 3"/>
          <p:cNvSpPr>
            <a:spLocks noGrp="1"/>
          </p:cNvSpPr>
          <p:nvPr>
            <p:ph idx="1"/>
          </p:nvPr>
        </p:nvSpPr>
        <p:spPr/>
        <p:txBody>
          <a:bodyPr/>
          <a:lstStyle/>
          <a:p>
            <a:r>
              <a:rPr lang="en-US" dirty="0" smtClean="0"/>
              <a:t>Laryngeal features: have to do with structures inside the larynx, mostly the vocal folds</a:t>
            </a:r>
          </a:p>
          <a:p>
            <a:r>
              <a:rPr lang="en-US" dirty="0" err="1" smtClean="0"/>
              <a:t>Supralaryngeal</a:t>
            </a:r>
            <a:r>
              <a:rPr lang="en-US" dirty="0" smtClean="0"/>
              <a:t>: have to do with things above (or downstream from) the larynx, including the velum, tongue and jaw, and lips, but also including larynx height (because it affects the length of the pharynx)</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idx="1"/>
          </p:nvPr>
        </p:nvSpPr>
        <p:spPr/>
        <p:txBody>
          <a:bodyPr/>
          <a:lstStyle/>
          <a:p>
            <a:pPr>
              <a:buNone/>
            </a:pPr>
            <a:r>
              <a:rPr lang="en-US" dirty="0" smtClean="0"/>
              <a:t>Remember that:</a:t>
            </a:r>
          </a:p>
          <a:p>
            <a:r>
              <a:rPr lang="en-US" dirty="0" smtClean="0"/>
              <a:t>Some unusual voice qualities occur throughout a person’s speech, while others are restricted to certain parts of utterances; either one may be salient to listeners</a:t>
            </a:r>
          </a:p>
          <a:p>
            <a:r>
              <a:rPr lang="en-US" dirty="0" smtClean="0"/>
              <a:t>Voice quality is usually considered to apply only to </a:t>
            </a:r>
            <a:r>
              <a:rPr lang="en-US" i="1" dirty="0" smtClean="0"/>
              <a:t>voiced</a:t>
            </a:r>
            <a:r>
              <a:rPr lang="en-US" dirty="0" smtClean="0"/>
              <a:t> parts of speech</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Frequency Range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This can shade into prosody, but for the most part it’s taken to include a) F</a:t>
            </a:r>
            <a:r>
              <a:rPr lang="en-US" baseline="-25000" dirty="0" smtClean="0"/>
              <a:t>0</a:t>
            </a:r>
            <a:r>
              <a:rPr lang="en-US" dirty="0" smtClean="0"/>
              <a:t> characteristics that apply throughout a person’s speech and b) F</a:t>
            </a:r>
            <a:r>
              <a:rPr lang="en-US" baseline="-25000" dirty="0" smtClean="0"/>
              <a:t>0</a:t>
            </a:r>
            <a:r>
              <a:rPr lang="en-US" dirty="0" smtClean="0"/>
              <a:t> characteristics that are used for stylistic effect</a:t>
            </a:r>
          </a:p>
          <a:p>
            <a:r>
              <a:rPr lang="en-US" dirty="0" smtClean="0"/>
              <a:t>“overall F</a:t>
            </a:r>
            <a:r>
              <a:rPr lang="en-US" baseline="-25000" dirty="0" smtClean="0"/>
              <a:t>0</a:t>
            </a:r>
            <a:r>
              <a:rPr lang="en-US" dirty="0" smtClean="0"/>
              <a:t>” is sometimes vaguely applied to these factors</a:t>
            </a:r>
          </a:p>
          <a:p>
            <a:r>
              <a:rPr lang="en-US" dirty="0" smtClean="0"/>
              <a:t>Key: range of variation in F</a:t>
            </a:r>
            <a:r>
              <a:rPr lang="en-US" baseline="-25000" dirty="0" smtClean="0"/>
              <a:t>0</a:t>
            </a:r>
            <a:r>
              <a:rPr lang="en-US" dirty="0" smtClean="0"/>
              <a:t> </a:t>
            </a:r>
          </a:p>
          <a:p>
            <a:pPr marL="804672">
              <a:buFont typeface="Wingdings" pitchFamily="2" charset="2"/>
              <a:buChar char="§"/>
            </a:pPr>
            <a:r>
              <a:rPr lang="en-US" dirty="0" smtClean="0"/>
              <a:t>often associated with degree of emotion—e.g., excitement</a:t>
            </a:r>
          </a:p>
          <a:p>
            <a:pPr marL="804672">
              <a:buFont typeface="Wingdings" pitchFamily="2" charset="2"/>
              <a:buChar char="§"/>
            </a:pPr>
            <a:r>
              <a:rPr lang="en-US" dirty="0" smtClean="0"/>
              <a:t>standard deviation or variance of ERB-converted F0 values is a good measure of it</a:t>
            </a:r>
          </a:p>
          <a:p>
            <a:r>
              <a:rPr lang="en-US" dirty="0" smtClean="0"/>
              <a:t>Register (not to be confused with stylistic register): average F</a:t>
            </a:r>
            <a:r>
              <a:rPr lang="en-US" baseline="-25000" dirty="0" smtClean="0"/>
              <a:t>0</a:t>
            </a:r>
            <a:r>
              <a:rPr lang="en-US" dirty="0" smtClean="0"/>
              <a:t>  </a:t>
            </a:r>
          </a:p>
          <a:p>
            <a:pPr marL="804672"/>
            <a:r>
              <a:rPr lang="en-US" dirty="0" smtClean="0"/>
              <a:t>Also associated with certain affective states, such as nervousness or deference</a:t>
            </a:r>
          </a:p>
          <a:p>
            <a:pPr marL="804672"/>
            <a:r>
              <a:rPr lang="en-US" dirty="0" smtClean="0"/>
              <a:t>Mean F</a:t>
            </a:r>
            <a:r>
              <a:rPr lang="en-US" baseline="-25000" dirty="0" smtClean="0"/>
              <a:t>0</a:t>
            </a:r>
            <a:r>
              <a:rPr lang="en-US" dirty="0" smtClean="0"/>
              <a:t> is a good measure of it</a:t>
            </a:r>
          </a:p>
          <a:p>
            <a:pPr marL="804672"/>
            <a:r>
              <a:rPr lang="en-US" dirty="0" smtClean="0"/>
              <a:t>Difference in ERB between mean and median F</a:t>
            </a:r>
            <a:r>
              <a:rPr lang="en-US" baseline="-25000" dirty="0" smtClean="0"/>
              <a:t>0</a:t>
            </a:r>
            <a:r>
              <a:rPr lang="en-US" dirty="0" smtClean="0"/>
              <a:t> can be useful for </a:t>
            </a:r>
            <a:r>
              <a:rPr lang="en-US" dirty="0" err="1" smtClean="0"/>
              <a:t>interspeaker</a:t>
            </a:r>
            <a:r>
              <a:rPr lang="en-US" dirty="0" smtClean="0"/>
              <a:t> differences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Phonation</a:t>
            </a:r>
            <a:endParaRPr lang="en-US" dirty="0"/>
          </a:p>
        </p:txBody>
      </p:sp>
      <p:sp>
        <p:nvSpPr>
          <p:cNvPr id="3" name="Content Placeholder 2"/>
          <p:cNvSpPr>
            <a:spLocks noGrp="1"/>
          </p:cNvSpPr>
          <p:nvPr>
            <p:ph idx="1"/>
          </p:nvPr>
        </p:nvSpPr>
        <p:spPr/>
        <p:txBody>
          <a:bodyPr>
            <a:normAutofit lnSpcReduction="10000"/>
          </a:bodyPr>
          <a:lstStyle/>
          <a:p>
            <a:r>
              <a:rPr lang="en-US" dirty="0" smtClean="0"/>
              <a:t>Commonly considered the most prototypical of </a:t>
            </a:r>
            <a:r>
              <a:rPr lang="en-US" i="1" dirty="0" smtClean="0"/>
              <a:t>laryngeal</a:t>
            </a:r>
            <a:r>
              <a:rPr lang="en-US" dirty="0" smtClean="0"/>
              <a:t> voice quality features</a:t>
            </a:r>
          </a:p>
          <a:p>
            <a:r>
              <a:rPr lang="en-US" i="1" dirty="0" smtClean="0"/>
              <a:t>Creaky</a:t>
            </a:r>
            <a:r>
              <a:rPr lang="en-US" dirty="0" smtClean="0"/>
              <a:t> and </a:t>
            </a:r>
            <a:r>
              <a:rPr lang="en-US" i="1" dirty="0" smtClean="0"/>
              <a:t>breathy</a:t>
            </a:r>
            <a:r>
              <a:rPr lang="en-US" dirty="0" smtClean="0"/>
              <a:t> are familiar terms to most linguists; some other terms are less familiar</a:t>
            </a:r>
          </a:p>
          <a:p>
            <a:r>
              <a:rPr lang="en-US" dirty="0" smtClean="0"/>
              <a:t>Phonation types can be associated with segments, with speaking styles, or with individuals, and apparently with dialects</a:t>
            </a:r>
          </a:p>
          <a:p>
            <a:r>
              <a:rPr lang="en-US" dirty="0" smtClean="0"/>
              <a:t>Several acoustic methods are available to study it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Modal Voicing</a:t>
            </a:r>
            <a:endParaRPr lang="en-US" dirty="0"/>
          </a:p>
        </p:txBody>
      </p:sp>
      <p:sp>
        <p:nvSpPr>
          <p:cNvPr id="3" name="Content Placeholder 2"/>
          <p:cNvSpPr>
            <a:spLocks noGrp="1"/>
          </p:cNvSpPr>
          <p:nvPr>
            <p:ph idx="1"/>
          </p:nvPr>
        </p:nvSpPr>
        <p:spPr>
          <a:xfrm>
            <a:off x="457200" y="1600200"/>
            <a:ext cx="8229600" cy="1828800"/>
          </a:xfrm>
        </p:spPr>
        <p:txBody>
          <a:bodyPr>
            <a:normAutofit/>
          </a:bodyPr>
          <a:lstStyle/>
          <a:p>
            <a:r>
              <a:rPr lang="en-US" dirty="0" smtClean="0"/>
              <a:t>It’s what is considered “normal”</a:t>
            </a:r>
          </a:p>
          <a:p>
            <a:r>
              <a:rPr lang="en-US" dirty="0" smtClean="0"/>
              <a:t>Note the clearly defined vocal fold vibrations in both the waveform and the spectrogram</a:t>
            </a:r>
            <a:endParaRPr lang="en-US" dirty="0"/>
          </a:p>
        </p:txBody>
      </p:sp>
      <p:pic>
        <p:nvPicPr>
          <p:cNvPr id="5" name="Picture 4" descr="Fig7_01b.eps"/>
          <p:cNvPicPr>
            <a:picLocks noChangeAspect="1"/>
          </p:cNvPicPr>
          <p:nvPr/>
        </p:nvPicPr>
        <p:blipFill>
          <a:blip r:embed="rId2" cstate="print"/>
          <a:stretch>
            <a:fillRect/>
          </a:stretch>
        </p:blipFill>
        <p:spPr>
          <a:xfrm>
            <a:off x="4572000" y="3810000"/>
            <a:ext cx="4572000" cy="3048000"/>
          </a:xfrm>
          <a:prstGeom prst="rect">
            <a:avLst/>
          </a:prstGeom>
        </p:spPr>
      </p:pic>
      <p:pic>
        <p:nvPicPr>
          <p:cNvPr id="6145" name="Picture 1"/>
          <p:cNvPicPr>
            <a:picLocks noChangeAspect="1" noChangeArrowheads="1"/>
          </p:cNvPicPr>
          <p:nvPr/>
        </p:nvPicPr>
        <p:blipFill>
          <a:blip r:embed="rId3" cstate="print"/>
          <a:srcRect/>
          <a:stretch>
            <a:fillRect/>
          </a:stretch>
        </p:blipFill>
        <p:spPr bwMode="auto">
          <a:xfrm>
            <a:off x="0" y="3810000"/>
            <a:ext cx="4572000" cy="304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Breathy Voicing</a:t>
            </a:r>
            <a:endParaRPr lang="en-US" dirty="0"/>
          </a:p>
        </p:txBody>
      </p:sp>
      <p:sp>
        <p:nvSpPr>
          <p:cNvPr id="3" name="Content Placeholder 2"/>
          <p:cNvSpPr>
            <a:spLocks noGrp="1"/>
          </p:cNvSpPr>
          <p:nvPr>
            <p:ph idx="1"/>
          </p:nvPr>
        </p:nvSpPr>
        <p:spPr>
          <a:xfrm>
            <a:off x="457200" y="1600200"/>
            <a:ext cx="8229600" cy="1752599"/>
          </a:xfrm>
        </p:spPr>
        <p:txBody>
          <a:bodyPr>
            <a:normAutofit fontScale="92500" lnSpcReduction="20000"/>
          </a:bodyPr>
          <a:lstStyle/>
          <a:p>
            <a:r>
              <a:rPr lang="en-US" dirty="0" smtClean="0"/>
              <a:t>Much of vocal fold length is open during voicing</a:t>
            </a:r>
          </a:p>
          <a:p>
            <a:r>
              <a:rPr lang="en-US" dirty="0" smtClean="0"/>
              <a:t>Not the same as whispering</a:t>
            </a:r>
          </a:p>
          <a:p>
            <a:r>
              <a:rPr lang="en-US" dirty="0" smtClean="0"/>
              <a:t>Vocal pulses are very well defined in waveforms but look fuzzy in spectrograms—remember why?</a:t>
            </a:r>
            <a:endParaRPr lang="en-US" dirty="0"/>
          </a:p>
        </p:txBody>
      </p:sp>
      <p:pic>
        <p:nvPicPr>
          <p:cNvPr id="4" name="Picture 3" descr="Fig7_02b.eps"/>
          <p:cNvPicPr>
            <a:picLocks noChangeAspect="1"/>
          </p:cNvPicPr>
          <p:nvPr/>
        </p:nvPicPr>
        <p:blipFill>
          <a:blip r:embed="rId2" cstate="print"/>
          <a:stretch>
            <a:fillRect/>
          </a:stretch>
        </p:blipFill>
        <p:spPr>
          <a:xfrm>
            <a:off x="4572000" y="3810000"/>
            <a:ext cx="4572000" cy="3048000"/>
          </a:xfrm>
          <a:prstGeom prst="rect">
            <a:avLst/>
          </a:prstGeom>
        </p:spPr>
      </p:pic>
      <p:pic>
        <p:nvPicPr>
          <p:cNvPr id="5121" name="Picture 1"/>
          <p:cNvPicPr>
            <a:picLocks noChangeAspect="1" noChangeArrowheads="1"/>
          </p:cNvPicPr>
          <p:nvPr/>
        </p:nvPicPr>
        <p:blipFill>
          <a:blip r:embed="rId3" cstate="print"/>
          <a:srcRect/>
          <a:stretch>
            <a:fillRect/>
          </a:stretch>
        </p:blipFill>
        <p:spPr bwMode="auto">
          <a:xfrm>
            <a:off x="0" y="3810000"/>
            <a:ext cx="4572000" cy="304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Rough Voicing</a:t>
            </a:r>
            <a:endParaRPr lang="en-US" dirty="0"/>
          </a:p>
        </p:txBody>
      </p:sp>
      <p:sp>
        <p:nvSpPr>
          <p:cNvPr id="3" name="Content Placeholder 2"/>
          <p:cNvSpPr>
            <a:spLocks noGrp="1"/>
          </p:cNvSpPr>
          <p:nvPr>
            <p:ph idx="1"/>
          </p:nvPr>
        </p:nvSpPr>
        <p:spPr>
          <a:xfrm>
            <a:off x="457200" y="1600201"/>
            <a:ext cx="8229600" cy="1981200"/>
          </a:xfrm>
        </p:spPr>
        <p:txBody>
          <a:bodyPr>
            <a:normAutofit lnSpcReduction="10000"/>
          </a:bodyPr>
          <a:lstStyle/>
          <a:p>
            <a:r>
              <a:rPr lang="en-US" dirty="0" smtClean="0"/>
              <a:t>Sounds like the speaker has been coughing too much or is angry</a:t>
            </a:r>
          </a:p>
          <a:p>
            <a:r>
              <a:rPr lang="en-US" dirty="0" smtClean="0"/>
              <a:t>Characterized by vocal pulses that are irregular in both frequency and amplitude</a:t>
            </a:r>
            <a:endParaRPr lang="en-US" dirty="0"/>
          </a:p>
        </p:txBody>
      </p:sp>
      <p:pic>
        <p:nvPicPr>
          <p:cNvPr id="4" name="Picture 3" descr="Fig7_03b.eps"/>
          <p:cNvPicPr>
            <a:picLocks noChangeAspect="1"/>
          </p:cNvPicPr>
          <p:nvPr/>
        </p:nvPicPr>
        <p:blipFill>
          <a:blip r:embed="rId2" cstate="print"/>
          <a:stretch>
            <a:fillRect/>
          </a:stretch>
        </p:blipFill>
        <p:spPr>
          <a:xfrm>
            <a:off x="4495800" y="3759200"/>
            <a:ext cx="4648200" cy="3098800"/>
          </a:xfrm>
          <a:prstGeom prst="rect">
            <a:avLst/>
          </a:prstGeom>
        </p:spPr>
      </p:pic>
      <p:pic>
        <p:nvPicPr>
          <p:cNvPr id="36865" name="Picture 1"/>
          <p:cNvPicPr>
            <a:picLocks noChangeAspect="1" noChangeArrowheads="1"/>
          </p:cNvPicPr>
          <p:nvPr/>
        </p:nvPicPr>
        <p:blipFill>
          <a:blip r:embed="rId3" cstate="print"/>
          <a:srcRect/>
          <a:stretch>
            <a:fillRect/>
          </a:stretch>
        </p:blipFill>
        <p:spPr bwMode="auto">
          <a:xfrm>
            <a:off x="0" y="3733800"/>
            <a:ext cx="4686300" cy="3124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Creaky Voicing</a:t>
            </a:r>
            <a:endParaRPr lang="en-US" dirty="0"/>
          </a:p>
        </p:txBody>
      </p:sp>
      <p:sp>
        <p:nvSpPr>
          <p:cNvPr id="3" name="Content Placeholder 2"/>
          <p:cNvSpPr>
            <a:spLocks noGrp="1"/>
          </p:cNvSpPr>
          <p:nvPr>
            <p:ph idx="1"/>
          </p:nvPr>
        </p:nvSpPr>
        <p:spPr>
          <a:xfrm>
            <a:off x="457200" y="1600201"/>
            <a:ext cx="8229600" cy="1752600"/>
          </a:xfrm>
        </p:spPr>
        <p:txBody>
          <a:bodyPr/>
          <a:lstStyle/>
          <a:p>
            <a:r>
              <a:rPr lang="en-US" dirty="0" smtClean="0"/>
              <a:t>You might sound like this when you first get up in the morning</a:t>
            </a:r>
          </a:p>
          <a:p>
            <a:r>
              <a:rPr lang="en-US" dirty="0" smtClean="0"/>
              <a:t>Characterized by greatly slowed vocal pulsing</a:t>
            </a:r>
            <a:endParaRPr lang="en-US" dirty="0"/>
          </a:p>
        </p:txBody>
      </p:sp>
      <p:pic>
        <p:nvPicPr>
          <p:cNvPr id="4" name="Picture 3" descr="Fig7_04b.eps"/>
          <p:cNvPicPr>
            <a:picLocks noChangeAspect="1"/>
          </p:cNvPicPr>
          <p:nvPr/>
        </p:nvPicPr>
        <p:blipFill>
          <a:blip r:embed="rId2" cstate="print"/>
          <a:stretch>
            <a:fillRect/>
          </a:stretch>
        </p:blipFill>
        <p:spPr>
          <a:xfrm>
            <a:off x="4457700" y="3733800"/>
            <a:ext cx="4686300" cy="3124200"/>
          </a:xfrm>
          <a:prstGeom prst="rect">
            <a:avLst/>
          </a:prstGeom>
        </p:spPr>
      </p:pic>
      <p:pic>
        <p:nvPicPr>
          <p:cNvPr id="31745" name="Picture 1"/>
          <p:cNvPicPr>
            <a:picLocks noChangeAspect="1" noChangeArrowheads="1"/>
          </p:cNvPicPr>
          <p:nvPr/>
        </p:nvPicPr>
        <p:blipFill>
          <a:blip r:embed="rId3" cstate="print"/>
          <a:srcRect/>
          <a:stretch>
            <a:fillRect/>
          </a:stretch>
        </p:blipFill>
        <p:spPr bwMode="auto">
          <a:xfrm>
            <a:off x="0" y="3733800"/>
            <a:ext cx="4686300" cy="3124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All “Creakiness” is the Same</a:t>
            </a:r>
            <a:endParaRPr lang="en-US" dirty="0"/>
          </a:p>
        </p:txBody>
      </p:sp>
      <p:sp>
        <p:nvSpPr>
          <p:cNvPr id="3" name="Content Placeholder 2"/>
          <p:cNvSpPr>
            <a:spLocks noGrp="1"/>
          </p:cNvSpPr>
          <p:nvPr>
            <p:ph idx="1"/>
          </p:nvPr>
        </p:nvSpPr>
        <p:spPr>
          <a:xfrm>
            <a:off x="457200" y="1600201"/>
            <a:ext cx="8229600" cy="2057399"/>
          </a:xfrm>
        </p:spPr>
        <p:txBody>
          <a:bodyPr>
            <a:normAutofit lnSpcReduction="10000"/>
          </a:bodyPr>
          <a:lstStyle/>
          <a:p>
            <a:r>
              <a:rPr lang="en-US" dirty="0" smtClean="0"/>
              <a:t>Hoarseness is not creakiness, though there’s a continuum between them</a:t>
            </a:r>
          </a:p>
          <a:p>
            <a:r>
              <a:rPr lang="en-US" dirty="0" smtClean="0"/>
              <a:t>Another common state is where vocal pulses alternate in amplitude</a:t>
            </a:r>
            <a:endParaRPr lang="en-US" dirty="0"/>
          </a:p>
        </p:txBody>
      </p:sp>
      <p:pic>
        <p:nvPicPr>
          <p:cNvPr id="4" name="Picture 3" descr="Fig7_05b.eps"/>
          <p:cNvPicPr>
            <a:picLocks noChangeAspect="1"/>
          </p:cNvPicPr>
          <p:nvPr/>
        </p:nvPicPr>
        <p:blipFill>
          <a:blip r:embed="rId2" cstate="print"/>
          <a:stretch>
            <a:fillRect/>
          </a:stretch>
        </p:blipFill>
        <p:spPr>
          <a:xfrm>
            <a:off x="4495800" y="3759200"/>
            <a:ext cx="4648200" cy="3098800"/>
          </a:xfrm>
          <a:prstGeom prst="rect">
            <a:avLst/>
          </a:prstGeom>
        </p:spPr>
      </p:pic>
      <p:pic>
        <p:nvPicPr>
          <p:cNvPr id="30721" name="Picture 1"/>
          <p:cNvPicPr>
            <a:picLocks noChangeAspect="1" noChangeArrowheads="1"/>
          </p:cNvPicPr>
          <p:nvPr/>
        </p:nvPicPr>
        <p:blipFill>
          <a:blip r:embed="rId3" cstate="print"/>
          <a:srcRect/>
          <a:stretch>
            <a:fillRect/>
          </a:stretch>
        </p:blipFill>
        <p:spPr bwMode="auto">
          <a:xfrm>
            <a:off x="0" y="3733800"/>
            <a:ext cx="4686300" cy="3124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Exercise # 4</a:t>
            </a:r>
            <a:endParaRPr lang="en-US" dirty="0"/>
          </a:p>
        </p:txBody>
      </p:sp>
      <p:sp>
        <p:nvSpPr>
          <p:cNvPr id="3" name="Content Placeholder 2"/>
          <p:cNvSpPr>
            <a:spLocks noGrp="1"/>
          </p:cNvSpPr>
          <p:nvPr>
            <p:ph idx="1"/>
          </p:nvPr>
        </p:nvSpPr>
        <p:spPr/>
        <p:txBody>
          <a:bodyPr/>
          <a:lstStyle/>
          <a:p>
            <a:r>
              <a:rPr lang="en-US" dirty="0" smtClean="0"/>
              <a:t>I’ll put 14 </a:t>
            </a:r>
            <a:r>
              <a:rPr lang="en-US" dirty="0" err="1" smtClean="0"/>
              <a:t>soundfiles</a:t>
            </a:r>
            <a:r>
              <a:rPr lang="en-US" dirty="0" smtClean="0"/>
              <a:t> and accompanying </a:t>
            </a:r>
            <a:r>
              <a:rPr lang="en-US" dirty="0" err="1" smtClean="0"/>
              <a:t>textgrids</a:t>
            </a:r>
            <a:r>
              <a:rPr lang="en-US" dirty="0" smtClean="0"/>
              <a:t> on </a:t>
            </a:r>
            <a:r>
              <a:rPr lang="en-US" dirty="0" err="1" smtClean="0"/>
              <a:t>Moodle</a:t>
            </a:r>
            <a:endParaRPr lang="en-US" dirty="0" smtClean="0"/>
          </a:p>
          <a:p>
            <a:r>
              <a:rPr lang="en-US" dirty="0" smtClean="0"/>
              <a:t>You fill in all the points and labels that go in the tone tier and the break index tier</a:t>
            </a:r>
          </a:p>
          <a:p>
            <a:r>
              <a:rPr lang="en-US" dirty="0" smtClean="0"/>
              <a:t>E-mail me your 14 fully labeled </a:t>
            </a:r>
            <a:r>
              <a:rPr lang="en-US" dirty="0" err="1" smtClean="0"/>
              <a:t>textgrids</a:t>
            </a:r>
            <a:r>
              <a:rPr lang="en-US" dirty="0" smtClean="0"/>
              <a:t> (nothing else, please!) by the due date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Features of Modal Voicing</a:t>
            </a:r>
            <a:endParaRPr lang="en-US" dirty="0"/>
          </a:p>
        </p:txBody>
      </p:sp>
      <p:sp>
        <p:nvSpPr>
          <p:cNvPr id="3" name="Content Placeholder 2"/>
          <p:cNvSpPr>
            <a:spLocks noGrp="1"/>
          </p:cNvSpPr>
          <p:nvPr>
            <p:ph idx="1"/>
          </p:nvPr>
        </p:nvSpPr>
        <p:spPr>
          <a:xfrm>
            <a:off x="457200" y="1447801"/>
            <a:ext cx="8229600" cy="1676400"/>
          </a:xfrm>
        </p:spPr>
        <p:txBody>
          <a:bodyPr>
            <a:normAutofit fontScale="92500" lnSpcReduction="20000"/>
          </a:bodyPr>
          <a:lstStyle/>
          <a:p>
            <a:r>
              <a:rPr lang="en-US" dirty="0" smtClean="0"/>
              <a:t>Relatively gradual falloff of amplitude from low to high frequencies (=moderate spectral tilt)</a:t>
            </a:r>
          </a:p>
          <a:p>
            <a:r>
              <a:rPr lang="en-US" dirty="0" smtClean="0"/>
              <a:t>Highest-amplitude harmonic is usually associated with F</a:t>
            </a:r>
            <a:r>
              <a:rPr lang="en-US" baseline="-25000" dirty="0" smtClean="0"/>
              <a:t>1</a:t>
            </a:r>
            <a:r>
              <a:rPr lang="en-US" dirty="0" smtClean="0"/>
              <a:t>  </a:t>
            </a:r>
            <a:endParaRPr lang="en-US" dirty="0"/>
          </a:p>
        </p:txBody>
      </p:sp>
      <p:graphicFrame>
        <p:nvGraphicFramePr>
          <p:cNvPr id="1026" name="Object 2"/>
          <p:cNvGraphicFramePr>
            <a:graphicFrameLocks noChangeAspect="1"/>
          </p:cNvGraphicFramePr>
          <p:nvPr/>
        </p:nvGraphicFramePr>
        <p:xfrm>
          <a:off x="2286000" y="2895600"/>
          <a:ext cx="4764427" cy="3886201"/>
        </p:xfrm>
        <a:graphic>
          <a:graphicData uri="http://schemas.openxmlformats.org/presentationml/2006/ole">
            <mc:AlternateContent xmlns:mc="http://schemas.openxmlformats.org/markup-compatibility/2006">
              <mc:Choice xmlns:v="urn:schemas-microsoft-com:vml" Requires="v">
                <p:oleObj spid="_x0000_s1028" r:id="rId3" imgW="3504960" imgH="2859840" progId="">
                  <p:embed/>
                </p:oleObj>
              </mc:Choice>
              <mc:Fallback>
                <p:oleObj r:id="rId3" imgW="3504960" imgH="28598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95600"/>
                        <a:ext cx="4764427" cy="388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Spectral Features of Breathy Voicing</a:t>
            </a:r>
            <a:endParaRPr lang="en-US" dirty="0"/>
          </a:p>
        </p:txBody>
      </p:sp>
      <p:sp>
        <p:nvSpPr>
          <p:cNvPr id="3" name="Content Placeholder 2"/>
          <p:cNvSpPr>
            <a:spLocks noGrp="1"/>
          </p:cNvSpPr>
          <p:nvPr>
            <p:ph idx="1"/>
          </p:nvPr>
        </p:nvSpPr>
        <p:spPr>
          <a:xfrm>
            <a:off x="457200" y="1295400"/>
            <a:ext cx="8229600" cy="1828800"/>
          </a:xfrm>
        </p:spPr>
        <p:txBody>
          <a:bodyPr/>
          <a:lstStyle/>
          <a:p>
            <a:r>
              <a:rPr lang="en-US" dirty="0" smtClean="0"/>
              <a:t>Rapid falloff of amplitude (=high spectral tilt)</a:t>
            </a:r>
          </a:p>
          <a:p>
            <a:r>
              <a:rPr lang="en-US" dirty="0" smtClean="0"/>
              <a:t>H1 (F</a:t>
            </a:r>
            <a:r>
              <a:rPr lang="en-US" baseline="-25000" dirty="0" smtClean="0"/>
              <a:t>0</a:t>
            </a:r>
            <a:r>
              <a:rPr lang="en-US" dirty="0" smtClean="0"/>
              <a:t>) has the highest amplitude</a:t>
            </a:r>
          </a:p>
          <a:p>
            <a:r>
              <a:rPr lang="en-US" dirty="0" smtClean="0"/>
              <a:t>Some high-frequency noise</a:t>
            </a:r>
            <a:endParaRPr lang="en-US" dirty="0"/>
          </a:p>
        </p:txBody>
      </p:sp>
      <p:graphicFrame>
        <p:nvGraphicFramePr>
          <p:cNvPr id="2050" name="Object 2"/>
          <p:cNvGraphicFramePr>
            <a:graphicFrameLocks noChangeAspect="1"/>
          </p:cNvGraphicFramePr>
          <p:nvPr/>
        </p:nvGraphicFramePr>
        <p:xfrm>
          <a:off x="2133600" y="2693679"/>
          <a:ext cx="5105400" cy="4164322"/>
        </p:xfrm>
        <a:graphic>
          <a:graphicData uri="http://schemas.openxmlformats.org/presentationml/2006/ole">
            <mc:AlternateContent xmlns:mc="http://schemas.openxmlformats.org/markup-compatibility/2006">
              <mc:Choice xmlns:v="urn:schemas-microsoft-com:vml" Requires="v">
                <p:oleObj spid="_x0000_s2052" r:id="rId3" imgW="3504960" imgH="2859840" progId="">
                  <p:embed/>
                </p:oleObj>
              </mc:Choice>
              <mc:Fallback>
                <p:oleObj r:id="rId3" imgW="3504960" imgH="28598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693679"/>
                        <a:ext cx="5105400" cy="4164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Spectral Features of Creaky Voicing</a:t>
            </a:r>
            <a:endParaRPr lang="en-US" dirty="0"/>
          </a:p>
        </p:txBody>
      </p:sp>
      <p:sp>
        <p:nvSpPr>
          <p:cNvPr id="3" name="Content Placeholder 2"/>
          <p:cNvSpPr>
            <a:spLocks noGrp="1"/>
          </p:cNvSpPr>
          <p:nvPr>
            <p:ph idx="1"/>
          </p:nvPr>
        </p:nvSpPr>
        <p:spPr>
          <a:xfrm>
            <a:off x="457200" y="1295400"/>
            <a:ext cx="8229600" cy="1828799"/>
          </a:xfrm>
        </p:spPr>
        <p:txBody>
          <a:bodyPr>
            <a:normAutofit fontScale="85000" lnSpcReduction="10000"/>
          </a:bodyPr>
          <a:lstStyle/>
          <a:p>
            <a:r>
              <a:rPr lang="en-US" dirty="0" smtClean="0"/>
              <a:t>Less rapid falloff of F</a:t>
            </a:r>
            <a:r>
              <a:rPr lang="en-US" baseline="-25000" dirty="0" smtClean="0"/>
              <a:t>0</a:t>
            </a:r>
            <a:r>
              <a:rPr lang="en-US" dirty="0" smtClean="0"/>
              <a:t> (low spectral tilt)</a:t>
            </a:r>
          </a:p>
          <a:p>
            <a:r>
              <a:rPr lang="en-US" dirty="0" smtClean="0"/>
              <a:t>H1 (F</a:t>
            </a:r>
            <a:r>
              <a:rPr lang="en-US" baseline="-25000" dirty="0" smtClean="0"/>
              <a:t>0</a:t>
            </a:r>
            <a:r>
              <a:rPr lang="en-US" dirty="0" smtClean="0"/>
              <a:t>) is not the harmonic with the greatest amplitude; H2, H3, or H4 has greater amplitude, and a harmonic associated with F</a:t>
            </a:r>
            <a:r>
              <a:rPr lang="en-US" baseline="-25000" dirty="0" smtClean="0"/>
              <a:t>1</a:t>
            </a:r>
            <a:r>
              <a:rPr lang="en-US" dirty="0" smtClean="0"/>
              <a:t> may have the greatest</a:t>
            </a:r>
            <a:endParaRPr lang="en-US" dirty="0"/>
          </a:p>
        </p:txBody>
      </p:sp>
      <p:graphicFrame>
        <p:nvGraphicFramePr>
          <p:cNvPr id="3075" name="Object 3"/>
          <p:cNvGraphicFramePr>
            <a:graphicFrameLocks noChangeAspect="1"/>
          </p:cNvGraphicFramePr>
          <p:nvPr/>
        </p:nvGraphicFramePr>
        <p:xfrm>
          <a:off x="2133600" y="2631525"/>
          <a:ext cx="5181600" cy="4226476"/>
        </p:xfrm>
        <a:graphic>
          <a:graphicData uri="http://schemas.openxmlformats.org/presentationml/2006/ole">
            <mc:AlternateContent xmlns:mc="http://schemas.openxmlformats.org/markup-compatibility/2006">
              <mc:Choice xmlns:v="urn:schemas-microsoft-com:vml" Requires="v">
                <p:oleObj spid="_x0000_s3077" r:id="rId3" imgW="3504960" imgH="2859840" progId="">
                  <p:embed/>
                </p:oleObj>
              </mc:Choice>
              <mc:Fallback>
                <p:oleObj r:id="rId3" imgW="3504960" imgH="285984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631525"/>
                        <a:ext cx="5181600" cy="422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Ratios of Harmonic Amplitudes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most commonly used method of gauging phonation is to subtract harmonic amplitudes (since the decibel scale is logarithmic, subtraction will actually give you a ratio)</a:t>
            </a:r>
          </a:p>
          <a:p>
            <a:r>
              <a:rPr lang="en-US" dirty="0" smtClean="0"/>
              <a:t>You can compute H1-H2 amplitude difference</a:t>
            </a:r>
          </a:p>
          <a:p>
            <a:r>
              <a:rPr lang="en-US" dirty="0" smtClean="0"/>
              <a:t>A problem is that F</a:t>
            </a:r>
            <a:r>
              <a:rPr lang="en-US" baseline="-25000" dirty="0" smtClean="0"/>
              <a:t>1</a:t>
            </a:r>
            <a:r>
              <a:rPr lang="en-US" dirty="0" smtClean="0"/>
              <a:t> can get in the way, so high and low vowels may not be comparable</a:t>
            </a:r>
          </a:p>
          <a:p>
            <a:r>
              <a:rPr lang="en-US" dirty="0" smtClean="0"/>
              <a:t>A solution to that is to subtract the amplitude of the strongest harmonic within F</a:t>
            </a:r>
            <a:r>
              <a:rPr lang="en-US" baseline="-25000" dirty="0" smtClean="0"/>
              <a:t>1</a:t>
            </a:r>
            <a:r>
              <a:rPr lang="en-US" dirty="0" smtClean="0"/>
              <a:t> from the amplitude of H1</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Ratios of Harmonic Amplitudes: Modal Phonation</a:t>
            </a:r>
            <a:endParaRPr lang="en-US" dirty="0"/>
          </a:p>
        </p:txBody>
      </p:sp>
      <p:sp>
        <p:nvSpPr>
          <p:cNvPr id="3" name="Content Placeholder 2"/>
          <p:cNvSpPr>
            <a:spLocks noGrp="1"/>
          </p:cNvSpPr>
          <p:nvPr>
            <p:ph idx="1"/>
          </p:nvPr>
        </p:nvSpPr>
        <p:spPr>
          <a:xfrm>
            <a:off x="457200" y="1600200"/>
            <a:ext cx="8229600" cy="914399"/>
          </a:xfrm>
        </p:spPr>
        <p:txBody>
          <a:bodyPr>
            <a:normAutofit fontScale="92500" lnSpcReduction="20000"/>
          </a:bodyPr>
          <a:lstStyle/>
          <a:p>
            <a:r>
              <a:rPr lang="en-US" dirty="0" smtClean="0"/>
              <a:t>H1-H2 is usually close to zero; H1-F</a:t>
            </a:r>
            <a:r>
              <a:rPr lang="en-US" baseline="-25000" dirty="0" smtClean="0"/>
              <a:t>1</a:t>
            </a:r>
            <a:r>
              <a:rPr lang="en-US" dirty="0" smtClean="0"/>
              <a:t> is most often negative</a:t>
            </a:r>
            <a:endParaRPr lang="en-US" dirty="0"/>
          </a:p>
        </p:txBody>
      </p:sp>
      <p:pic>
        <p:nvPicPr>
          <p:cNvPr id="37890" name="Picture 2"/>
          <p:cNvPicPr>
            <a:picLocks noChangeAspect="1" noChangeArrowheads="1"/>
          </p:cNvPicPr>
          <p:nvPr/>
        </p:nvPicPr>
        <p:blipFill>
          <a:blip r:embed="rId2" cstate="print"/>
          <a:srcRect/>
          <a:stretch>
            <a:fillRect/>
          </a:stretch>
        </p:blipFill>
        <p:spPr bwMode="auto">
          <a:xfrm>
            <a:off x="1828800" y="2359025"/>
            <a:ext cx="5486400" cy="44989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Ratios of Harmonic Amplitudes: Breathy Phonation</a:t>
            </a:r>
            <a:endParaRPr lang="en-US" dirty="0"/>
          </a:p>
        </p:txBody>
      </p:sp>
      <p:sp>
        <p:nvSpPr>
          <p:cNvPr id="3" name="Content Placeholder 2"/>
          <p:cNvSpPr>
            <a:spLocks noGrp="1"/>
          </p:cNvSpPr>
          <p:nvPr>
            <p:ph idx="1"/>
          </p:nvPr>
        </p:nvSpPr>
        <p:spPr>
          <a:xfrm>
            <a:off x="457200" y="1600201"/>
            <a:ext cx="8229600" cy="1066800"/>
          </a:xfrm>
        </p:spPr>
        <p:txBody>
          <a:bodyPr/>
          <a:lstStyle/>
          <a:p>
            <a:r>
              <a:rPr lang="en-US" dirty="0" smtClean="0"/>
              <a:t>H1-H2 is strongly positive; H1-F</a:t>
            </a:r>
            <a:r>
              <a:rPr lang="en-US" baseline="-25000" dirty="0" smtClean="0"/>
              <a:t>1</a:t>
            </a:r>
            <a:r>
              <a:rPr lang="en-US" dirty="0" smtClean="0"/>
              <a:t> is usually positive</a:t>
            </a:r>
            <a:endParaRPr lang="en-US" dirty="0"/>
          </a:p>
        </p:txBody>
      </p:sp>
      <p:pic>
        <p:nvPicPr>
          <p:cNvPr id="38914" name="Picture 2"/>
          <p:cNvPicPr>
            <a:picLocks noChangeAspect="1" noChangeArrowheads="1"/>
          </p:cNvPicPr>
          <p:nvPr/>
        </p:nvPicPr>
        <p:blipFill>
          <a:blip r:embed="rId2" cstate="print"/>
          <a:srcRect/>
          <a:stretch>
            <a:fillRect/>
          </a:stretch>
        </p:blipFill>
        <p:spPr bwMode="auto">
          <a:xfrm>
            <a:off x="1752600" y="2359025"/>
            <a:ext cx="5486400" cy="44989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Ratios of Harmonic Amplitudes: Creaky Phonation</a:t>
            </a:r>
            <a:endParaRPr lang="en-US" dirty="0"/>
          </a:p>
        </p:txBody>
      </p:sp>
      <p:sp>
        <p:nvSpPr>
          <p:cNvPr id="3" name="Content Placeholder 2"/>
          <p:cNvSpPr>
            <a:spLocks noGrp="1"/>
          </p:cNvSpPr>
          <p:nvPr>
            <p:ph idx="1"/>
          </p:nvPr>
        </p:nvSpPr>
        <p:spPr>
          <a:xfrm>
            <a:off x="457200" y="1600201"/>
            <a:ext cx="8229600" cy="1447800"/>
          </a:xfrm>
        </p:spPr>
        <p:txBody>
          <a:bodyPr>
            <a:normAutofit lnSpcReduction="10000"/>
          </a:bodyPr>
          <a:lstStyle/>
          <a:p>
            <a:r>
              <a:rPr lang="en-US" dirty="0" smtClean="0"/>
              <a:t>H1-H2 is usually negative (unless H3 or H4 has the highest amplitude); H1-F</a:t>
            </a:r>
            <a:r>
              <a:rPr lang="en-US" baseline="-25000" dirty="0" smtClean="0"/>
              <a:t>1</a:t>
            </a:r>
            <a:r>
              <a:rPr lang="en-US" dirty="0" smtClean="0"/>
              <a:t> is usually negative</a:t>
            </a:r>
          </a:p>
          <a:p>
            <a:endParaRPr lang="en-US" dirty="0"/>
          </a:p>
        </p:txBody>
      </p:sp>
      <p:pic>
        <p:nvPicPr>
          <p:cNvPr id="39938" name="Picture 2"/>
          <p:cNvPicPr>
            <a:picLocks noChangeAspect="1" noChangeArrowheads="1"/>
          </p:cNvPicPr>
          <p:nvPr/>
        </p:nvPicPr>
        <p:blipFill>
          <a:blip r:embed="rId2" cstate="print"/>
          <a:srcRect/>
          <a:stretch>
            <a:fillRect/>
          </a:stretch>
        </p:blipFill>
        <p:spPr bwMode="auto">
          <a:xfrm>
            <a:off x="1752600" y="2359025"/>
            <a:ext cx="5486400" cy="44989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Jitter</a:t>
            </a:r>
            <a:endParaRPr lang="en-US" dirty="0"/>
          </a:p>
        </p:txBody>
      </p:sp>
      <p:sp>
        <p:nvSpPr>
          <p:cNvPr id="3" name="Content Placeholder 2"/>
          <p:cNvSpPr>
            <a:spLocks noGrp="1"/>
          </p:cNvSpPr>
          <p:nvPr>
            <p:ph idx="1"/>
          </p:nvPr>
        </p:nvSpPr>
        <p:spPr>
          <a:xfrm>
            <a:off x="457200" y="1600200"/>
            <a:ext cx="8229600" cy="5029200"/>
          </a:xfrm>
        </p:spPr>
        <p:txBody>
          <a:bodyPr>
            <a:noAutofit/>
          </a:bodyPr>
          <a:lstStyle/>
          <a:p>
            <a:r>
              <a:rPr lang="en-US" sz="2800" dirty="0" smtClean="0"/>
              <a:t>Jitter is local variation in frequency of vocal pulses</a:t>
            </a:r>
          </a:p>
          <a:p>
            <a:r>
              <a:rPr lang="en-US" sz="2800" dirty="0" smtClean="0"/>
              <a:t>Typically high for rough voicing, a little lower for creaky voicing, and much lower for modal and breathy voicing</a:t>
            </a:r>
          </a:p>
          <a:p>
            <a:r>
              <a:rPr lang="en-US" sz="2800" dirty="0" smtClean="0"/>
              <a:t>Relative average perturbation (RAP) is the common method of measuring it, but there are other methods; RAP divides durations of three pitch periods by duration of middle one</a:t>
            </a:r>
          </a:p>
          <a:p>
            <a:r>
              <a:rPr lang="en-US" sz="2800" dirty="0" smtClean="0"/>
              <a:t>RAP and other methods depend on distinguishing vocal pulses, either by peak picking or by autocorrelation</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Shimmer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Shimmer is local variation in amplitude of vocal pulses</a:t>
            </a:r>
          </a:p>
          <a:p>
            <a:r>
              <a:rPr lang="en-US" dirty="0" smtClean="0"/>
              <a:t>Typically high for rough voicing, a little lower for creaky voicing, and much lower for modal and breathy voicing</a:t>
            </a:r>
          </a:p>
          <a:p>
            <a:r>
              <a:rPr lang="en-US" dirty="0" smtClean="0"/>
              <a:t>Amplitude perturbation quotient (APQ) is the most common method; similar to RAP, but takes amplitudes of 3-11 pitch periods</a:t>
            </a:r>
          </a:p>
          <a:p>
            <a:r>
              <a:rPr lang="en-US" dirty="0" smtClean="0"/>
              <a:t>Dependent on delimiting vocal pulses</a:t>
            </a:r>
          </a:p>
          <a:p>
            <a:r>
              <a:rPr lang="en-US" dirty="0" smtClean="0"/>
              <a:t>In </a:t>
            </a:r>
            <a:r>
              <a:rPr lang="en-US" dirty="0" err="1" smtClean="0"/>
              <a:t>Praat</a:t>
            </a:r>
            <a:r>
              <a:rPr lang="en-US" dirty="0" smtClean="0"/>
              <a:t>, from a spectrogram, click on “Pulses” and then on “Voice report”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Harmonics-to-Noise Ratio</a:t>
            </a:r>
            <a:endParaRPr lang="en-US" dirty="0"/>
          </a:p>
        </p:txBody>
      </p:sp>
      <p:sp>
        <p:nvSpPr>
          <p:cNvPr id="3" name="Content Placeholder 2"/>
          <p:cNvSpPr>
            <a:spLocks noGrp="1"/>
          </p:cNvSpPr>
          <p:nvPr>
            <p:ph idx="1"/>
          </p:nvPr>
        </p:nvSpPr>
        <p:spPr/>
        <p:txBody>
          <a:bodyPr>
            <a:normAutofit/>
          </a:bodyPr>
          <a:lstStyle/>
          <a:p>
            <a:r>
              <a:rPr lang="en-US" dirty="0" smtClean="0"/>
              <a:t>Computes ratio of periodic to </a:t>
            </a:r>
            <a:r>
              <a:rPr lang="en-US" dirty="0" err="1" smtClean="0"/>
              <a:t>aperiodic</a:t>
            </a:r>
            <a:r>
              <a:rPr lang="en-US" dirty="0" smtClean="0"/>
              <a:t> elements in a voice</a:t>
            </a:r>
          </a:p>
          <a:p>
            <a:r>
              <a:rPr lang="en-US" dirty="0" smtClean="0"/>
              <a:t>Low for rough and creaky voicing but high for modal and breathy voicing</a:t>
            </a:r>
          </a:p>
          <a:p>
            <a:r>
              <a:rPr lang="en-US" dirty="0" smtClean="0"/>
              <a:t>Determining what’s periodic is a problem: several formulas are available</a:t>
            </a:r>
          </a:p>
          <a:p>
            <a:r>
              <a:rPr lang="en-US" dirty="0" smtClean="0"/>
              <a:t>Background noise figures into the </a:t>
            </a:r>
            <a:r>
              <a:rPr lang="en-US" dirty="0" err="1" smtClean="0"/>
              <a:t>aperiodic</a:t>
            </a:r>
            <a:r>
              <a:rPr lang="en-US" dirty="0" smtClean="0"/>
              <a:t> part, so recording quality makes a difference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Voice Quality?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Aspects of speech that aren’t covered by segments or prosody</a:t>
            </a:r>
          </a:p>
          <a:p>
            <a:r>
              <a:rPr lang="en-US" dirty="0" smtClean="0"/>
              <a:t>Configurations of the larynx/vocal folds, velum, tongue, and lips (and maybe other things) that aren’t the main contributors to segmental production</a:t>
            </a:r>
          </a:p>
          <a:p>
            <a:r>
              <a:rPr lang="en-US" dirty="0" smtClean="0"/>
              <a:t>Mostly cover stretches of speech longer than one segment, often a general feature of an individual’s speech</a:t>
            </a:r>
          </a:p>
          <a:p>
            <a:r>
              <a:rPr lang="en-US" dirty="0" smtClean="0"/>
              <a:t>Non-modal voice quality features are often (with good reason) regarded as pathological, but they also allow us to identify individuals by voice</a:t>
            </a:r>
          </a:p>
          <a:p>
            <a:r>
              <a:rPr lang="en-US" dirty="0" smtClean="0"/>
              <a:t>Voice quality is often exploited for cartoon voices (e.g., Popeye, Marge Simpson)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Cepstral</a:t>
            </a:r>
            <a:r>
              <a:rPr lang="en-US" dirty="0" smtClean="0"/>
              <a:t> Peak Prominence (CPP)</a:t>
            </a: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dirty="0" err="1"/>
              <a:t>Cepstral</a:t>
            </a:r>
            <a:r>
              <a:rPr lang="en-US" dirty="0"/>
              <a:t> analysis was originally designed to measure F</a:t>
            </a:r>
            <a:r>
              <a:rPr lang="en-US" baseline="-25000" dirty="0"/>
              <a:t>0</a:t>
            </a:r>
            <a:r>
              <a:rPr lang="en-US" dirty="0"/>
              <a:t> (Noll 1966)</a:t>
            </a:r>
          </a:p>
          <a:p>
            <a:pPr>
              <a:defRPr/>
            </a:pPr>
            <a:r>
              <a:rPr lang="en-US" dirty="0"/>
              <a:t>power spectrum of signal taken using Fourier analysis</a:t>
            </a:r>
          </a:p>
          <a:p>
            <a:pPr>
              <a:defRPr/>
            </a:pPr>
            <a:r>
              <a:rPr lang="en-US" dirty="0"/>
              <a:t>logarithm of spectrum is computed</a:t>
            </a:r>
          </a:p>
          <a:p>
            <a:pPr>
              <a:defRPr/>
            </a:pPr>
            <a:r>
              <a:rPr lang="en-US" dirty="0"/>
              <a:t>spectrum of logarithmic function is taken, again using Fourier analysis</a:t>
            </a:r>
          </a:p>
          <a:p>
            <a:pPr>
              <a:defRPr/>
            </a:pPr>
            <a:r>
              <a:rPr lang="en-US" dirty="0"/>
              <a:t>x-axis shows </a:t>
            </a:r>
            <a:r>
              <a:rPr lang="en-US" dirty="0" err="1"/>
              <a:t>quefrency</a:t>
            </a:r>
            <a:r>
              <a:rPr lang="en-US" dirty="0"/>
              <a:t> in milliseconds</a:t>
            </a:r>
          </a:p>
          <a:p>
            <a:pPr>
              <a:defRPr/>
            </a:pPr>
            <a:r>
              <a:rPr lang="en-US" dirty="0"/>
              <a:t>y-axis shows </a:t>
            </a:r>
            <a:r>
              <a:rPr lang="en-US" dirty="0" err="1"/>
              <a:t>cepstral</a:t>
            </a:r>
            <a:r>
              <a:rPr lang="en-US" dirty="0"/>
              <a:t> magnitude in decibels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Cepstral</a:t>
            </a:r>
            <a:r>
              <a:rPr lang="en-US" dirty="0" smtClean="0"/>
              <a:t> Peak Prominence (CPP)</a:t>
            </a:r>
            <a:endParaRPr lang="en-US" dirty="0"/>
          </a:p>
        </p:txBody>
      </p:sp>
      <p:sp>
        <p:nvSpPr>
          <p:cNvPr id="3" name="Content Placeholder 2"/>
          <p:cNvSpPr>
            <a:spLocks noGrp="1"/>
          </p:cNvSpPr>
          <p:nvPr>
            <p:ph idx="1"/>
          </p:nvPr>
        </p:nvSpPr>
        <p:spPr>
          <a:xfrm>
            <a:off x="457200" y="1600201"/>
            <a:ext cx="8229600" cy="1143000"/>
          </a:xfrm>
        </p:spPr>
        <p:txBody>
          <a:bodyPr/>
          <a:lstStyle/>
          <a:p>
            <a:r>
              <a:rPr lang="en-US" dirty="0" smtClean="0"/>
              <a:t>Raw (left) and smoothed (right) </a:t>
            </a:r>
            <a:r>
              <a:rPr lang="en-US" dirty="0" err="1" smtClean="0"/>
              <a:t>cepstra</a:t>
            </a:r>
            <a:r>
              <a:rPr lang="en-US" dirty="0" smtClean="0"/>
              <a:t> are shown</a:t>
            </a:r>
            <a:endParaRPr lang="en-US" dirty="0"/>
          </a:p>
        </p:txBody>
      </p:sp>
      <p:graphicFrame>
        <p:nvGraphicFramePr>
          <p:cNvPr id="4098" name="Object 2"/>
          <p:cNvGraphicFramePr>
            <a:graphicFrameLocks noChangeAspect="1"/>
          </p:cNvGraphicFramePr>
          <p:nvPr/>
        </p:nvGraphicFramePr>
        <p:xfrm>
          <a:off x="76200" y="2946031"/>
          <a:ext cx="4648200" cy="3911969"/>
        </p:xfrm>
        <a:graphic>
          <a:graphicData uri="http://schemas.openxmlformats.org/presentationml/2006/ole">
            <mc:AlternateContent xmlns:mc="http://schemas.openxmlformats.org/markup-compatibility/2006">
              <mc:Choice xmlns:v="urn:schemas-microsoft-com:vml" Requires="v">
                <p:oleObj spid="_x0000_s4102" r:id="rId3" imgW="3376800" imgH="2841120" progId="">
                  <p:embed/>
                </p:oleObj>
              </mc:Choice>
              <mc:Fallback>
                <p:oleObj r:id="rId3" imgW="3376800" imgH="284112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946031"/>
                        <a:ext cx="4648200" cy="39119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4461863" y="2971800"/>
          <a:ext cx="4682138" cy="3886200"/>
        </p:xfrm>
        <a:graphic>
          <a:graphicData uri="http://schemas.openxmlformats.org/presentationml/2006/ole">
            <mc:AlternateContent xmlns:mc="http://schemas.openxmlformats.org/markup-compatibility/2006">
              <mc:Choice xmlns:v="urn:schemas-microsoft-com:vml" Requires="v">
                <p:oleObj spid="_x0000_s4103" r:id="rId5" imgW="3376800" imgH="2802240" progId="">
                  <p:embed/>
                </p:oleObj>
              </mc:Choice>
              <mc:Fallback>
                <p:oleObj r:id="rId5" imgW="3376800" imgH="28022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1863" y="2971800"/>
                        <a:ext cx="468213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305800" cy="825500"/>
          </a:xfrm>
        </p:spPr>
        <p:txBody>
          <a:bodyPr>
            <a:normAutofit/>
          </a:bodyPr>
          <a:lstStyle/>
          <a:p>
            <a:pPr algn="ctr"/>
            <a:r>
              <a:rPr lang="en-US" sz="4400" dirty="0" err="1" smtClean="0"/>
              <a:t>Cepstral</a:t>
            </a:r>
            <a:r>
              <a:rPr lang="en-US" sz="4400" dirty="0" smtClean="0"/>
              <a:t> Peak Prominence (CPP)</a:t>
            </a:r>
            <a:endParaRPr lang="en-US" sz="4400" dirty="0"/>
          </a:p>
        </p:txBody>
      </p:sp>
      <p:sp>
        <p:nvSpPr>
          <p:cNvPr id="6" name="Text Placeholder 5"/>
          <p:cNvSpPr>
            <a:spLocks noGrp="1"/>
          </p:cNvSpPr>
          <p:nvPr>
            <p:ph type="body" sz="half" idx="2"/>
          </p:nvPr>
        </p:nvSpPr>
        <p:spPr>
          <a:xfrm>
            <a:off x="457200" y="1143000"/>
            <a:ext cx="3276600" cy="4983163"/>
          </a:xfrm>
        </p:spPr>
        <p:txBody>
          <a:bodyPr/>
          <a:lstStyle/>
          <a:p>
            <a:pPr>
              <a:buFont typeface="Arial" pitchFamily="34" charset="0"/>
              <a:buChar char="•"/>
              <a:defRPr/>
            </a:pPr>
            <a:r>
              <a:rPr lang="en-US" sz="2000" dirty="0"/>
              <a:t>Hillenbrand, Cleveland, and Erickson (1994) and Hillenbrand and </a:t>
            </a:r>
            <a:r>
              <a:rPr lang="en-US" sz="2000" dirty="0" err="1"/>
              <a:t>Houde</a:t>
            </a:r>
            <a:r>
              <a:rPr lang="en-US" sz="2000" dirty="0"/>
              <a:t> (1996) applied </a:t>
            </a:r>
            <a:r>
              <a:rPr lang="en-US" sz="2000" dirty="0" err="1"/>
              <a:t>cepstral</a:t>
            </a:r>
            <a:r>
              <a:rPr lang="en-US" sz="2000" dirty="0"/>
              <a:t> analysis as a metric for determining breathiness</a:t>
            </a:r>
          </a:p>
          <a:p>
            <a:pPr>
              <a:buFont typeface="Arial" pitchFamily="34" charset="0"/>
              <a:buChar char="•"/>
              <a:defRPr/>
            </a:pPr>
            <a:r>
              <a:rPr lang="en-US" sz="2000" dirty="0"/>
              <a:t>It works because the </a:t>
            </a:r>
            <a:r>
              <a:rPr lang="en-US" sz="2000" dirty="0" err="1"/>
              <a:t>cepstral</a:t>
            </a:r>
            <a:r>
              <a:rPr lang="en-US" sz="2000" dirty="0"/>
              <a:t> peak stands out less in the </a:t>
            </a:r>
            <a:r>
              <a:rPr lang="en-US" sz="2000" dirty="0" err="1"/>
              <a:t>cepstrum</a:t>
            </a:r>
            <a:r>
              <a:rPr lang="en-US" sz="2000" dirty="0"/>
              <a:t> of a sample of breathy phonation than one of modal phonation</a:t>
            </a:r>
          </a:p>
          <a:p>
            <a:pPr>
              <a:buFont typeface="Arial" pitchFamily="34" charset="0"/>
              <a:buChar char="•"/>
              <a:defRPr/>
            </a:pPr>
            <a:r>
              <a:rPr lang="en-US" sz="2000" dirty="0"/>
              <a:t>The reason for that is that higher harmonics are less prominent in a spectrum of breathy phonation</a:t>
            </a:r>
          </a:p>
          <a:p>
            <a:endParaRPr lang="en-US" dirty="0"/>
          </a:p>
        </p:txBody>
      </p:sp>
      <p:pic>
        <p:nvPicPr>
          <p:cNvPr id="7" name="Picture 4" descr="McDonaldThomas_smoothed2.JPG"/>
          <p:cNvPicPr>
            <a:picLocks noChangeAspect="1"/>
          </p:cNvPicPr>
          <p:nvPr/>
        </p:nvPicPr>
        <p:blipFill>
          <a:blip r:embed="rId2" cstate="print"/>
          <a:srcRect/>
          <a:stretch>
            <a:fillRect/>
          </a:stretch>
        </p:blipFill>
        <p:spPr bwMode="auto">
          <a:xfrm>
            <a:off x="3938588" y="2968625"/>
            <a:ext cx="5205412" cy="3965575"/>
          </a:xfrm>
          <a:prstGeom prst="rect">
            <a:avLst/>
          </a:prstGeom>
          <a:noFill/>
          <a:ln w="9525">
            <a:noFill/>
            <a:miter lim="800000"/>
            <a:headEnd/>
            <a:tailEnd/>
          </a:ln>
        </p:spPr>
      </p:pic>
      <p:sp>
        <p:nvSpPr>
          <p:cNvPr id="8" name="TextBox 7"/>
          <p:cNvSpPr txBox="1"/>
          <p:nvPr/>
        </p:nvSpPr>
        <p:spPr>
          <a:xfrm>
            <a:off x="4572000" y="1143000"/>
            <a:ext cx="4191000" cy="2246769"/>
          </a:xfrm>
          <a:prstGeom prst="rect">
            <a:avLst/>
          </a:prstGeom>
          <a:noFill/>
        </p:spPr>
        <p:txBody>
          <a:bodyPr wrap="square" rtlCol="0">
            <a:spAutoFit/>
          </a:bodyPr>
          <a:lstStyle/>
          <a:p>
            <a:pPr fontAlgn="auto">
              <a:spcAft>
                <a:spcPts val="0"/>
              </a:spcAft>
              <a:buFont typeface="Arial" pitchFamily="34" charset="0"/>
              <a:buChar char="•"/>
              <a:defRPr/>
            </a:pPr>
            <a:r>
              <a:rPr lang="en-US" sz="2000" dirty="0"/>
              <a:t>Hillenbrand and his colleagues computed a regression line of the </a:t>
            </a:r>
            <a:r>
              <a:rPr lang="en-US" sz="2000" dirty="0" err="1"/>
              <a:t>cepstrum</a:t>
            </a:r>
            <a:r>
              <a:rPr lang="en-US" sz="2000" dirty="0"/>
              <a:t> and then measured the distance between the </a:t>
            </a:r>
            <a:r>
              <a:rPr lang="en-US" sz="2000" dirty="0" err="1"/>
              <a:t>cepstral</a:t>
            </a:r>
            <a:r>
              <a:rPr lang="en-US" sz="2000" dirty="0"/>
              <a:t> peak and the regression line</a:t>
            </a:r>
          </a:p>
          <a:p>
            <a:pPr fontAlgn="auto">
              <a:spcAft>
                <a:spcPts val="0"/>
              </a:spcAft>
              <a:buFont typeface="Arial" pitchFamily="34" charset="0"/>
              <a:buChar char="•"/>
              <a:defRPr/>
            </a:pPr>
            <a:r>
              <a:rPr lang="en-US" sz="2000" dirty="0"/>
              <a:t>This was called </a:t>
            </a:r>
            <a:r>
              <a:rPr lang="en-US" sz="2000" dirty="0" err="1"/>
              <a:t>Cepstral</a:t>
            </a:r>
            <a:r>
              <a:rPr lang="en-US" sz="2000" dirty="0"/>
              <a:t> Peak Prominence (CPP</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Larynx Height</a:t>
            </a:r>
            <a:endParaRPr lang="en-US" dirty="0"/>
          </a:p>
        </p:txBody>
      </p:sp>
      <p:sp>
        <p:nvSpPr>
          <p:cNvPr id="3" name="Content Placeholder 2"/>
          <p:cNvSpPr>
            <a:spLocks noGrp="1"/>
          </p:cNvSpPr>
          <p:nvPr>
            <p:ph idx="1"/>
          </p:nvPr>
        </p:nvSpPr>
        <p:spPr/>
        <p:txBody>
          <a:bodyPr/>
          <a:lstStyle/>
          <a:p>
            <a:r>
              <a:rPr lang="en-US" dirty="0" smtClean="0"/>
              <a:t>Remember all those yawning vowel measurements I made you do?  That has to do with larynx height</a:t>
            </a:r>
          </a:p>
          <a:p>
            <a:r>
              <a:rPr lang="en-US" dirty="0" smtClean="0"/>
              <a:t>Affects F</a:t>
            </a:r>
            <a:r>
              <a:rPr lang="en-US" baseline="-25000" dirty="0" smtClean="0"/>
              <a:t>1</a:t>
            </a:r>
            <a:r>
              <a:rPr lang="en-US" dirty="0" smtClean="0"/>
              <a:t> frequency and any other formants affiliated with the back cavity</a:t>
            </a:r>
          </a:p>
          <a:p>
            <a:r>
              <a:rPr lang="en-US" dirty="0" smtClean="0"/>
              <a:t>Lowered larynx gives you the “football coach” voice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Tongue and Lip Settings</a:t>
            </a:r>
            <a:endParaRPr lang="en-US" dirty="0"/>
          </a:p>
        </p:txBody>
      </p:sp>
      <p:sp>
        <p:nvSpPr>
          <p:cNvPr id="3" name="Content Placeholder 2"/>
          <p:cNvSpPr>
            <a:spLocks noGrp="1"/>
          </p:cNvSpPr>
          <p:nvPr>
            <p:ph idx="1"/>
          </p:nvPr>
        </p:nvSpPr>
        <p:spPr/>
        <p:txBody>
          <a:bodyPr/>
          <a:lstStyle/>
          <a:p>
            <a:r>
              <a:rPr lang="en-US" dirty="0" smtClean="0"/>
              <a:t>Have to do with habitual shifting of the tongue in some direction or of the lips to greater or lesser protrusion or rounding</a:t>
            </a:r>
          </a:p>
          <a:p>
            <a:r>
              <a:rPr lang="en-US" dirty="0" smtClean="0"/>
              <a:t>They’re what Stuart-Smith </a:t>
            </a:r>
            <a:r>
              <a:rPr lang="en-US" dirty="0" smtClean="0"/>
              <a:t>(1999) was </a:t>
            </a:r>
            <a:r>
              <a:rPr lang="en-US" dirty="0" smtClean="0"/>
              <a:t>analyzing</a:t>
            </a:r>
          </a:p>
          <a:p>
            <a:r>
              <a:rPr lang="en-US" dirty="0" smtClean="0"/>
              <a:t>They’ve always been evaluated by ear by trained pathologists</a:t>
            </a:r>
          </a:p>
          <a:p>
            <a:r>
              <a:rPr lang="en-US" dirty="0" smtClean="0"/>
              <a:t>Acoustic methods are underdeveloped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Nasality (1)</a:t>
            </a:r>
            <a:endParaRPr lang="en-US" dirty="0"/>
          </a:p>
        </p:txBody>
      </p:sp>
      <p:sp>
        <p:nvSpPr>
          <p:cNvPr id="3" name="Content Placeholder 2"/>
          <p:cNvSpPr>
            <a:spLocks noGrp="1"/>
          </p:cNvSpPr>
          <p:nvPr>
            <p:ph idx="1"/>
          </p:nvPr>
        </p:nvSpPr>
        <p:spPr/>
        <p:txBody>
          <a:bodyPr>
            <a:normAutofit lnSpcReduction="10000"/>
          </a:bodyPr>
          <a:lstStyle/>
          <a:p>
            <a:r>
              <a:rPr lang="en-US" dirty="0" smtClean="0"/>
              <a:t>Often mentioned as a stereotypical feature of dialects, but in such descriptions, “nasal” doesn’t usually mean anything more than “twang,” “clipped,” or “drawled”</a:t>
            </a:r>
          </a:p>
          <a:p>
            <a:r>
              <a:rPr lang="en-US" dirty="0" smtClean="0"/>
              <a:t>As you know already, true nasality includes various nasal formants and </a:t>
            </a:r>
            <a:r>
              <a:rPr lang="en-US" dirty="0" err="1" smtClean="0"/>
              <a:t>antiformants</a:t>
            </a:r>
            <a:endParaRPr lang="en-US" dirty="0" smtClean="0"/>
          </a:p>
          <a:p>
            <a:r>
              <a:rPr lang="en-US" dirty="0" smtClean="0"/>
              <a:t>Vowel nasality can mark a following nasal consonant or it can mark phonologically nasal vowels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Nasality (2)</a:t>
            </a:r>
            <a:endParaRPr lang="en-US" dirty="0"/>
          </a:p>
        </p:txBody>
      </p:sp>
      <p:pic>
        <p:nvPicPr>
          <p:cNvPr id="40962" name="Picture 2" descr="Fig7_11"/>
          <p:cNvPicPr>
            <a:picLocks noChangeAspect="1" noChangeArrowheads="1"/>
          </p:cNvPicPr>
          <p:nvPr/>
        </p:nvPicPr>
        <p:blipFill>
          <a:blip r:embed="rId2" cstate="print"/>
          <a:srcRect/>
          <a:stretch>
            <a:fillRect/>
          </a:stretch>
        </p:blipFill>
        <p:spPr bwMode="auto">
          <a:xfrm>
            <a:off x="0" y="2667000"/>
            <a:ext cx="4914900" cy="3276600"/>
          </a:xfrm>
          <a:prstGeom prst="rect">
            <a:avLst/>
          </a:prstGeom>
          <a:noFill/>
          <a:ln w="9525">
            <a:noFill/>
            <a:miter lim="800000"/>
            <a:headEnd/>
            <a:tailEnd/>
          </a:ln>
        </p:spPr>
      </p:pic>
      <p:pic>
        <p:nvPicPr>
          <p:cNvPr id="40963" name="Picture 3"/>
          <p:cNvPicPr>
            <a:picLocks noChangeAspect="1" noChangeArrowheads="1"/>
          </p:cNvPicPr>
          <p:nvPr/>
        </p:nvPicPr>
        <p:blipFill>
          <a:blip r:embed="rId3" cstate="print"/>
          <a:srcRect/>
          <a:stretch>
            <a:fillRect/>
          </a:stretch>
        </p:blipFill>
        <p:spPr bwMode="auto">
          <a:xfrm>
            <a:off x="4404865" y="2590800"/>
            <a:ext cx="4739134" cy="3886200"/>
          </a:xfrm>
          <a:prstGeom prst="rect">
            <a:avLst/>
          </a:prstGeom>
          <a:noFill/>
          <a:ln w="9525">
            <a:noFill/>
            <a:miter lim="800000"/>
            <a:headEnd/>
            <a:tailEnd/>
          </a:ln>
        </p:spPr>
      </p:pic>
      <p:sp>
        <p:nvSpPr>
          <p:cNvPr id="6" name="TextBox 5"/>
          <p:cNvSpPr txBox="1"/>
          <p:nvPr/>
        </p:nvSpPr>
        <p:spPr>
          <a:xfrm>
            <a:off x="838200" y="1295400"/>
            <a:ext cx="7467600" cy="954107"/>
          </a:xfrm>
          <a:prstGeom prst="rect">
            <a:avLst/>
          </a:prstGeom>
          <a:noFill/>
        </p:spPr>
        <p:txBody>
          <a:bodyPr wrap="square" rtlCol="0">
            <a:spAutoFit/>
          </a:bodyPr>
          <a:lstStyle/>
          <a:p>
            <a:pPr algn="ctr"/>
            <a:r>
              <a:rPr lang="en-US" sz="2800" dirty="0" smtClean="0"/>
              <a:t>Note the locations of extra formants and </a:t>
            </a:r>
            <a:r>
              <a:rPr lang="en-US" sz="2800" dirty="0" err="1" smtClean="0"/>
              <a:t>antiformants</a:t>
            </a:r>
            <a:endParaRPr 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of Nasality: A1-P1</a:t>
            </a:r>
            <a:endParaRPr lang="en-US" dirty="0"/>
          </a:p>
        </p:txBody>
      </p:sp>
      <p:sp>
        <p:nvSpPr>
          <p:cNvPr id="3" name="Content Placeholder 2"/>
          <p:cNvSpPr>
            <a:spLocks noGrp="1"/>
          </p:cNvSpPr>
          <p:nvPr>
            <p:ph idx="1"/>
          </p:nvPr>
        </p:nvSpPr>
        <p:spPr>
          <a:xfrm>
            <a:off x="457200" y="1600201"/>
            <a:ext cx="8229600" cy="1143000"/>
          </a:xfrm>
        </p:spPr>
        <p:txBody>
          <a:bodyPr>
            <a:normAutofit fontScale="92500"/>
          </a:bodyPr>
          <a:lstStyle/>
          <a:p>
            <a:r>
              <a:rPr lang="en-US" dirty="0" smtClean="0"/>
              <a:t>A1-P1 is the amplitude of the first oral formant minus the amplitude of the second nasal formant</a:t>
            </a:r>
            <a:endParaRPr lang="en-US" dirty="0"/>
          </a:p>
        </p:txBody>
      </p:sp>
      <p:pic>
        <p:nvPicPr>
          <p:cNvPr id="41986" name="Picture 2"/>
          <p:cNvPicPr>
            <a:picLocks noChangeAspect="1" noChangeArrowheads="1"/>
          </p:cNvPicPr>
          <p:nvPr/>
        </p:nvPicPr>
        <p:blipFill>
          <a:blip r:embed="rId2" cstate="print"/>
          <a:srcRect/>
          <a:stretch>
            <a:fillRect/>
          </a:stretch>
        </p:blipFill>
        <p:spPr bwMode="auto">
          <a:xfrm>
            <a:off x="2971800" y="2483997"/>
            <a:ext cx="5334000" cy="4374003"/>
          </a:xfrm>
          <a:prstGeom prst="rect">
            <a:avLst/>
          </a:prstGeom>
          <a:noFill/>
          <a:ln w="9525">
            <a:noFill/>
            <a:miter lim="800000"/>
            <a:headEnd/>
            <a:tailEnd/>
          </a:ln>
        </p:spPr>
      </p:pic>
      <p:sp>
        <p:nvSpPr>
          <p:cNvPr id="5" name="TextBox 4"/>
          <p:cNvSpPr txBox="1"/>
          <p:nvPr/>
        </p:nvSpPr>
        <p:spPr>
          <a:xfrm>
            <a:off x="1066800" y="3810000"/>
            <a:ext cx="1447800" cy="1384995"/>
          </a:xfrm>
          <a:prstGeom prst="rect">
            <a:avLst/>
          </a:prstGeom>
          <a:noFill/>
        </p:spPr>
        <p:txBody>
          <a:bodyPr wrap="square" rtlCol="0">
            <a:spAutoFit/>
          </a:bodyPr>
          <a:lstStyle/>
          <a:p>
            <a:pPr algn="ctr"/>
            <a:r>
              <a:rPr lang="en-US" sz="2800" i="1" dirty="0" smtClean="0"/>
              <a:t>bed</a:t>
            </a:r>
            <a:r>
              <a:rPr lang="en-US" sz="2800" dirty="0" smtClean="0"/>
              <a:t>, nasal setting</a:t>
            </a:r>
            <a:endParaRPr lang="en-US" sz="2800"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of Nasality: A1-P0</a:t>
            </a:r>
            <a:endParaRPr lang="en-US" dirty="0"/>
          </a:p>
        </p:txBody>
      </p:sp>
      <p:sp>
        <p:nvSpPr>
          <p:cNvPr id="3" name="Content Placeholder 2"/>
          <p:cNvSpPr>
            <a:spLocks noGrp="1"/>
          </p:cNvSpPr>
          <p:nvPr>
            <p:ph idx="1"/>
          </p:nvPr>
        </p:nvSpPr>
        <p:spPr>
          <a:xfrm>
            <a:off x="457200" y="1600201"/>
            <a:ext cx="8229600" cy="1524000"/>
          </a:xfrm>
        </p:spPr>
        <p:txBody>
          <a:bodyPr>
            <a:normAutofit lnSpcReduction="10000"/>
          </a:bodyPr>
          <a:lstStyle/>
          <a:p>
            <a:r>
              <a:rPr lang="en-US" dirty="0" smtClean="0"/>
              <a:t>A1-P0 is the amplitude of the first oral formant minus the amplitude of the first nasal formant</a:t>
            </a:r>
            <a:endParaRPr lang="en-US" dirty="0"/>
          </a:p>
        </p:txBody>
      </p:sp>
      <p:pic>
        <p:nvPicPr>
          <p:cNvPr id="43010" name="Picture 2"/>
          <p:cNvPicPr>
            <a:picLocks noChangeAspect="1" noChangeArrowheads="1"/>
          </p:cNvPicPr>
          <p:nvPr/>
        </p:nvPicPr>
        <p:blipFill>
          <a:blip r:embed="rId2" cstate="print"/>
          <a:srcRect/>
          <a:stretch>
            <a:fillRect/>
          </a:stretch>
        </p:blipFill>
        <p:spPr bwMode="auto">
          <a:xfrm>
            <a:off x="3200400" y="2438400"/>
            <a:ext cx="5389604" cy="4419600"/>
          </a:xfrm>
          <a:prstGeom prst="rect">
            <a:avLst/>
          </a:prstGeom>
          <a:noFill/>
          <a:ln w="9525">
            <a:noFill/>
            <a:miter lim="800000"/>
            <a:headEnd/>
            <a:tailEnd/>
          </a:ln>
        </p:spPr>
      </p:pic>
      <p:sp>
        <p:nvSpPr>
          <p:cNvPr id="5" name="TextBox 4"/>
          <p:cNvSpPr txBox="1"/>
          <p:nvPr/>
        </p:nvSpPr>
        <p:spPr>
          <a:xfrm>
            <a:off x="685800" y="3810000"/>
            <a:ext cx="1981200" cy="954107"/>
          </a:xfrm>
          <a:prstGeom prst="rect">
            <a:avLst/>
          </a:prstGeom>
          <a:noFill/>
        </p:spPr>
        <p:txBody>
          <a:bodyPr wrap="square" rtlCol="0">
            <a:spAutoFit/>
          </a:bodyPr>
          <a:lstStyle/>
          <a:p>
            <a:pPr algn="ctr"/>
            <a:r>
              <a:rPr lang="en-US" sz="2800" i="1" dirty="0" smtClean="0"/>
              <a:t>bed</a:t>
            </a:r>
            <a:r>
              <a:rPr lang="en-US" sz="2800" dirty="0" smtClean="0"/>
              <a:t>, modal setting</a:t>
            </a:r>
            <a:endParaRPr lang="en-US" sz="2800"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Measurement of Nasality: </a:t>
            </a:r>
            <a:r>
              <a:rPr lang="en-US" dirty="0" err="1" smtClean="0"/>
              <a:t>Pruthi</a:t>
            </a:r>
            <a:r>
              <a:rPr lang="en-US" dirty="0" smtClean="0"/>
              <a:t> and Espy-Wilson’s </a:t>
            </a:r>
            <a:r>
              <a:rPr lang="en-US" dirty="0" smtClean="0"/>
              <a:t>Battery</a:t>
            </a:r>
            <a:endParaRPr lang="en-US" dirty="0"/>
          </a:p>
        </p:txBody>
      </p:sp>
      <p:pic>
        <p:nvPicPr>
          <p:cNvPr id="4" name="Content Placeholder 3" descr="528Pruthi_tab1.jpg"/>
          <p:cNvPicPr>
            <a:picLocks noGrp="1" noChangeAspect="1"/>
          </p:cNvPicPr>
          <p:nvPr>
            <p:ph idx="1"/>
          </p:nvPr>
        </p:nvPicPr>
        <p:blipFill>
          <a:blip r:embed="rId2" cstate="print"/>
          <a:stretch>
            <a:fillRect/>
          </a:stretch>
        </p:blipFill>
        <p:spPr>
          <a:xfrm>
            <a:off x="1066800" y="1600200"/>
            <a:ext cx="6889166" cy="52578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it for us?</a:t>
            </a:r>
            <a:endParaRPr lang="en-US" dirty="0"/>
          </a:p>
        </p:txBody>
      </p:sp>
      <p:sp>
        <p:nvSpPr>
          <p:cNvPr id="3" name="Content Placeholder 2"/>
          <p:cNvSpPr>
            <a:spLocks noGrp="1"/>
          </p:cNvSpPr>
          <p:nvPr>
            <p:ph idx="1"/>
          </p:nvPr>
        </p:nvSpPr>
        <p:spPr/>
        <p:txBody>
          <a:bodyPr>
            <a:normAutofit lnSpcReduction="10000"/>
          </a:bodyPr>
          <a:lstStyle/>
          <a:p>
            <a:r>
              <a:rPr lang="en-US" dirty="0" smtClean="0"/>
              <a:t>Speech pathologists dominate the study of voice quality</a:t>
            </a:r>
          </a:p>
          <a:p>
            <a:r>
              <a:rPr lang="en-US" dirty="0" smtClean="0"/>
              <a:t>However, there’s the danger that voice qualities that are effected for social reasons can be mislabeled as pathological (does this sound familiar???)  —It’s time we got on the ball!</a:t>
            </a:r>
          </a:p>
          <a:p>
            <a:r>
              <a:rPr lang="en-US" dirty="0" smtClean="0"/>
              <a:t>Some of the few sociolinguistic forays into voice quality have been pretty successful</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Measurement of Nasality: </a:t>
            </a:r>
            <a:r>
              <a:rPr lang="en-US" dirty="0" err="1" smtClean="0"/>
              <a:t>Pruthi</a:t>
            </a:r>
            <a:r>
              <a:rPr lang="en-US" dirty="0" smtClean="0"/>
              <a:t> and Espy-Wilson’s </a:t>
            </a:r>
            <a:r>
              <a:rPr lang="en-US" dirty="0" smtClean="0"/>
              <a:t>Results</a:t>
            </a:r>
            <a:endParaRPr lang="en-US" dirty="0"/>
          </a:p>
        </p:txBody>
      </p:sp>
      <p:pic>
        <p:nvPicPr>
          <p:cNvPr id="4" name="Content Placeholder 3" descr="528Pruthi_fig1tab2.jpg"/>
          <p:cNvPicPr>
            <a:picLocks noGrp="1" noChangeAspect="1"/>
          </p:cNvPicPr>
          <p:nvPr>
            <p:ph idx="1"/>
          </p:nvPr>
        </p:nvPicPr>
        <p:blipFill>
          <a:blip r:embed="rId2" cstate="print"/>
          <a:stretch>
            <a:fillRect/>
          </a:stretch>
        </p:blipFill>
        <p:spPr>
          <a:xfrm>
            <a:off x="30864" y="1600200"/>
            <a:ext cx="9117196" cy="52578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Devices to Measure Nasal Sound Output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We’re not talking </a:t>
            </a:r>
            <a:r>
              <a:rPr lang="en-US" dirty="0" smtClean="0"/>
              <a:t>here about </a:t>
            </a:r>
            <a:r>
              <a:rPr lang="en-US" dirty="0" smtClean="0"/>
              <a:t>Walt </a:t>
            </a:r>
            <a:r>
              <a:rPr lang="en-US" dirty="0" smtClean="0"/>
              <a:t>sneezing</a:t>
            </a:r>
            <a:endParaRPr lang="en-US" dirty="0" smtClean="0"/>
          </a:p>
          <a:p>
            <a:r>
              <a:rPr lang="en-US" dirty="0" smtClean="0"/>
              <a:t>The </a:t>
            </a:r>
            <a:r>
              <a:rPr lang="en-US" dirty="0" err="1" smtClean="0"/>
              <a:t>Nasometer</a:t>
            </a:r>
            <a:r>
              <a:rPr lang="en-US" dirty="0" smtClean="0"/>
              <a:t> has a plate that rests against the upper lip and two microphones</a:t>
            </a:r>
          </a:p>
          <a:p>
            <a:r>
              <a:rPr lang="en-US" dirty="0" smtClean="0"/>
              <a:t>Usually used for pathological problems such as cleft palates, but can be used for sociolinguistic work</a:t>
            </a:r>
          </a:p>
          <a:p>
            <a:r>
              <a:rPr lang="en-US" dirty="0" smtClean="0"/>
              <a:t>Measures “</a:t>
            </a:r>
            <a:r>
              <a:rPr lang="en-US" dirty="0" err="1" smtClean="0"/>
              <a:t>nasalance</a:t>
            </a:r>
            <a:r>
              <a:rPr lang="en-US" dirty="0" smtClean="0"/>
              <a:t>,” which is either: </a:t>
            </a:r>
          </a:p>
          <a:p>
            <a:pPr marL="804672">
              <a:buFont typeface="Wingdings" pitchFamily="2" charset="2"/>
              <a:buChar char="§"/>
            </a:pPr>
            <a:r>
              <a:rPr lang="en-US" dirty="0" smtClean="0"/>
              <a:t>the ratio of acoustic output of the nasal cavity to that of the oral cavity (the “</a:t>
            </a:r>
            <a:r>
              <a:rPr lang="en-US" dirty="0" err="1" smtClean="0"/>
              <a:t>nasalance</a:t>
            </a:r>
            <a:r>
              <a:rPr lang="en-US" dirty="0" smtClean="0"/>
              <a:t> ratio”) or </a:t>
            </a:r>
          </a:p>
          <a:p>
            <a:pPr marL="804672">
              <a:buFont typeface="Wingdings" pitchFamily="2" charset="2"/>
              <a:buChar char="§"/>
            </a:pPr>
            <a:r>
              <a:rPr lang="en-US" dirty="0" smtClean="0"/>
              <a:t>the percentage of nasal acoustic output out of the total of both nasal and oral output (“% </a:t>
            </a:r>
            <a:r>
              <a:rPr lang="en-US" dirty="0" err="1" smtClean="0"/>
              <a:t>nasalance</a:t>
            </a:r>
            <a:r>
              <a:rPr lang="en-US" dirty="0" smtClean="0"/>
              <a:t>”)</a:t>
            </a:r>
          </a:p>
          <a:p>
            <a:r>
              <a:rPr lang="en-US" dirty="0" smtClean="0"/>
              <a:t>There’s also the </a:t>
            </a:r>
            <a:r>
              <a:rPr lang="en-US" dirty="0" err="1" smtClean="0"/>
              <a:t>OroNasal</a:t>
            </a:r>
            <a:r>
              <a:rPr lang="en-US" dirty="0" smtClean="0"/>
              <a:t> system, which involves a mask</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Plichta</a:t>
            </a:r>
            <a:r>
              <a:rPr lang="en-US" dirty="0" smtClean="0"/>
              <a:t> (2002)</a:t>
            </a:r>
            <a:endParaRPr lang="en-US" dirty="0"/>
          </a:p>
        </p:txBody>
      </p:sp>
      <p:sp>
        <p:nvSpPr>
          <p:cNvPr id="3" name="Content Placeholder 2"/>
          <p:cNvSpPr>
            <a:spLocks noGrp="1"/>
          </p:cNvSpPr>
          <p:nvPr>
            <p:ph idx="1"/>
          </p:nvPr>
        </p:nvSpPr>
        <p:spPr>
          <a:xfrm>
            <a:off x="457200" y="1600201"/>
            <a:ext cx="8229600" cy="1676400"/>
          </a:xfrm>
        </p:spPr>
        <p:txBody>
          <a:bodyPr>
            <a:normAutofit fontScale="92500" lnSpcReduction="20000"/>
          </a:bodyPr>
          <a:lstStyle/>
          <a:p>
            <a:r>
              <a:rPr lang="en-US" dirty="0" smtClean="0"/>
              <a:t>He investigated whether nasality was associated with raised /æ/ in the Northern Cities Shift in Michigan</a:t>
            </a:r>
          </a:p>
          <a:p>
            <a:r>
              <a:rPr lang="en-US" dirty="0" smtClean="0"/>
              <a:t>He used both the </a:t>
            </a:r>
            <a:r>
              <a:rPr lang="en-US" dirty="0" err="1" smtClean="0"/>
              <a:t>Nasometer</a:t>
            </a:r>
            <a:r>
              <a:rPr lang="en-US" dirty="0" smtClean="0"/>
              <a:t> and A1-P1 </a:t>
            </a:r>
            <a:endParaRPr lang="en-US" dirty="0"/>
          </a:p>
        </p:txBody>
      </p:sp>
      <p:pic>
        <p:nvPicPr>
          <p:cNvPr id="4" name="Picture 3" descr="528Plichta_fig8.jpg"/>
          <p:cNvPicPr>
            <a:picLocks noChangeAspect="1"/>
          </p:cNvPicPr>
          <p:nvPr/>
        </p:nvPicPr>
        <p:blipFill>
          <a:blip r:embed="rId2" cstate="print"/>
          <a:stretch>
            <a:fillRect/>
          </a:stretch>
        </p:blipFill>
        <p:spPr>
          <a:xfrm>
            <a:off x="1447800" y="3276600"/>
            <a:ext cx="6284716" cy="35814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Plichta</a:t>
            </a:r>
            <a:r>
              <a:rPr lang="en-US" dirty="0" smtClean="0"/>
              <a:t> (2002)</a:t>
            </a:r>
            <a:endParaRPr lang="en-US" dirty="0"/>
          </a:p>
        </p:txBody>
      </p:sp>
      <p:sp>
        <p:nvSpPr>
          <p:cNvPr id="3" name="Content Placeholder 2"/>
          <p:cNvSpPr>
            <a:spLocks noGrp="1"/>
          </p:cNvSpPr>
          <p:nvPr>
            <p:ph idx="1"/>
          </p:nvPr>
        </p:nvSpPr>
        <p:spPr>
          <a:xfrm>
            <a:off x="457200" y="1600200"/>
            <a:ext cx="8229600" cy="1219200"/>
          </a:xfrm>
        </p:spPr>
        <p:txBody>
          <a:bodyPr>
            <a:normAutofit fontScale="92500" lnSpcReduction="20000"/>
          </a:bodyPr>
          <a:lstStyle/>
          <a:p>
            <a:r>
              <a:rPr lang="en-US" dirty="0" smtClean="0"/>
              <a:t>Note the differences in A1-P1 among Lower Michigan, Mid-Michigan, and the Upper Peninsula: lower value indicates greater nasality</a:t>
            </a:r>
            <a:endParaRPr lang="en-US" dirty="0"/>
          </a:p>
        </p:txBody>
      </p:sp>
      <p:pic>
        <p:nvPicPr>
          <p:cNvPr id="4" name="Picture 3" descr="528Plichta_fig9.jpg"/>
          <p:cNvPicPr>
            <a:picLocks noChangeAspect="1"/>
          </p:cNvPicPr>
          <p:nvPr/>
        </p:nvPicPr>
        <p:blipFill>
          <a:blip r:embed="rId2" cstate="print"/>
          <a:stretch>
            <a:fillRect/>
          </a:stretch>
        </p:blipFill>
        <p:spPr>
          <a:xfrm>
            <a:off x="1522774" y="2819400"/>
            <a:ext cx="6097226" cy="40386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last item: Tenseness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voice quality, “tense” refers to overall muscular tenseness of the vocal tract</a:t>
            </a:r>
          </a:p>
          <a:p>
            <a:r>
              <a:rPr lang="en-US" dirty="0" smtClean="0"/>
              <a:t>Not the same as tenseness in vowel quality!</a:t>
            </a:r>
          </a:p>
          <a:p>
            <a:r>
              <a:rPr lang="en-US" dirty="0" smtClean="0"/>
              <a:t>Laver (1980) says that tense vowel quality includes creaky/harsh phonation, little vowel reduction, higher F</a:t>
            </a:r>
            <a:r>
              <a:rPr lang="en-US" baseline="-25000" dirty="0" smtClean="0"/>
              <a:t>0</a:t>
            </a:r>
            <a:r>
              <a:rPr lang="en-US" dirty="0" smtClean="0"/>
              <a:t>, often greater loudness </a:t>
            </a:r>
          </a:p>
          <a:p>
            <a:r>
              <a:rPr lang="en-US" dirty="0" smtClean="0"/>
              <a:t>Laver also says that lax vowel quality includes breathiness, more vowel reduction, larger bandwidths, some nasality</a:t>
            </a:r>
          </a:p>
          <a:p>
            <a:r>
              <a:rPr lang="en-US" dirty="0" smtClean="0"/>
              <a:t>This stuff is usually evaluated </a:t>
            </a:r>
            <a:r>
              <a:rPr lang="en-US" dirty="0" err="1" smtClean="0"/>
              <a:t>auditorily</a:t>
            </a:r>
            <a:r>
              <a:rPr lang="en-US" dirty="0" smtClean="0"/>
              <a:t> by </a:t>
            </a:r>
            <a:r>
              <a:rPr lang="en-US" smtClean="0"/>
              <a:t>speech pathologists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0"/>
            <a:ext cx="8229600" cy="4876800"/>
          </a:xfrm>
        </p:spPr>
        <p:txBody>
          <a:bodyPr>
            <a:normAutofit fontScale="47500" lnSpcReduction="20000"/>
          </a:bodyPr>
          <a:lstStyle/>
          <a:p>
            <a:r>
              <a:rPr lang="en-US" dirty="0" smtClean="0"/>
              <a:t>The diagrams on slides 32 &amp; 33 are taken from: </a:t>
            </a:r>
          </a:p>
          <a:p>
            <a:r>
              <a:rPr lang="en-US" dirty="0"/>
              <a:t>McDonald, Katie, and Erik R. Thomas.  2011.  </a:t>
            </a:r>
            <a:r>
              <a:rPr lang="en-US" dirty="0" err="1" smtClean="0"/>
              <a:t>Cepstral</a:t>
            </a:r>
            <a:r>
              <a:rPr lang="en-US" dirty="0" smtClean="0"/>
              <a:t> </a:t>
            </a:r>
            <a:r>
              <a:rPr lang="en-US" dirty="0"/>
              <a:t>Peak Prominence as a Method for Gauging Ethnic Differences in Phonation</a:t>
            </a:r>
            <a:r>
              <a:rPr lang="en-US" dirty="0" smtClean="0"/>
              <a:t>.  Paper presented at New </a:t>
            </a:r>
            <a:r>
              <a:rPr lang="en-US" dirty="0"/>
              <a:t>Ways of Analyzing Variation 40, Washington, DC, 28 October</a:t>
            </a:r>
            <a:r>
              <a:rPr lang="en-US" dirty="0" smtClean="0"/>
              <a:t>.</a:t>
            </a:r>
          </a:p>
          <a:p>
            <a:r>
              <a:rPr lang="en-US" dirty="0" smtClean="0"/>
              <a:t>Other sources:</a:t>
            </a:r>
          </a:p>
          <a:p>
            <a:r>
              <a:rPr lang="en-US" dirty="0" err="1"/>
              <a:t>Henton</a:t>
            </a:r>
            <a:r>
              <a:rPr lang="en-US" dirty="0"/>
              <a:t>, Caroline G., and R. Anthony W. </a:t>
            </a:r>
            <a:r>
              <a:rPr lang="en-US" dirty="0" err="1"/>
              <a:t>Bladon</a:t>
            </a:r>
            <a:r>
              <a:rPr lang="en-US" dirty="0"/>
              <a:t>.  1985.  Breathiness in a normal female </a:t>
            </a:r>
            <a:r>
              <a:rPr lang="en-US" dirty="0" smtClean="0"/>
              <a:t>speaker</a:t>
            </a:r>
            <a:r>
              <a:rPr lang="en-US" dirty="0"/>
              <a:t>: Inefficiency versus desirability.  </a:t>
            </a:r>
            <a:r>
              <a:rPr lang="en-US" i="1" dirty="0"/>
              <a:t>Language and Communication</a:t>
            </a:r>
            <a:r>
              <a:rPr lang="en-US" dirty="0"/>
              <a:t> </a:t>
            </a:r>
            <a:r>
              <a:rPr lang="en-US" dirty="0" smtClean="0"/>
              <a:t>5:221-27</a:t>
            </a:r>
            <a:r>
              <a:rPr lang="en-US" dirty="0"/>
              <a:t>.</a:t>
            </a:r>
            <a:endParaRPr lang="en-US" dirty="0" smtClean="0"/>
          </a:p>
          <a:p>
            <a:r>
              <a:rPr lang="en-US" dirty="0"/>
              <a:t>Hillenbrand, James, Ronald A. Cleveland, and Robert L. Erickson.  1994.  Acoustic correlates of breathy vocal quality.  </a:t>
            </a:r>
            <a:r>
              <a:rPr lang="en-US" i="1" dirty="0"/>
              <a:t>Journal of Speech and Hearing Research</a:t>
            </a:r>
            <a:r>
              <a:rPr lang="en-US" dirty="0"/>
              <a:t> 37:769-78</a:t>
            </a:r>
            <a:r>
              <a:rPr lang="en-US" dirty="0" smtClean="0"/>
              <a:t>.</a:t>
            </a:r>
          </a:p>
          <a:p>
            <a:r>
              <a:rPr lang="en-US" dirty="0"/>
              <a:t>Hillenbrand, James, and Robert A. </a:t>
            </a:r>
            <a:r>
              <a:rPr lang="en-US" dirty="0" err="1"/>
              <a:t>Houde</a:t>
            </a:r>
            <a:r>
              <a:rPr lang="en-US" dirty="0"/>
              <a:t>.  1996.  Acoustic correlates of breathy vocal quality: Dysphonic voices and continuous speech.  </a:t>
            </a:r>
            <a:r>
              <a:rPr lang="en-US" i="1" dirty="0"/>
              <a:t>Journal of Speech and Hearing Research</a:t>
            </a:r>
            <a:r>
              <a:rPr lang="en-US" dirty="0"/>
              <a:t> 39:311-21.</a:t>
            </a:r>
            <a:endParaRPr lang="en-US" dirty="0" smtClean="0"/>
          </a:p>
          <a:p>
            <a:r>
              <a:rPr lang="en-US" dirty="0" smtClean="0"/>
              <a:t>Laver</a:t>
            </a:r>
            <a:r>
              <a:rPr lang="en-US" dirty="0"/>
              <a:t>, John.  1980.  </a:t>
            </a:r>
            <a:r>
              <a:rPr lang="en-US" i="1" dirty="0"/>
              <a:t>The Phonetic Description of Voice Quality</a:t>
            </a:r>
            <a:r>
              <a:rPr lang="en-US" dirty="0"/>
              <a:t>.  Cambridge: Cambridge University Press</a:t>
            </a:r>
            <a:r>
              <a:rPr lang="en-US" dirty="0" smtClean="0"/>
              <a:t>.</a:t>
            </a:r>
          </a:p>
          <a:p>
            <a:r>
              <a:rPr lang="en-US" dirty="0"/>
              <a:t>Noll, A. Michael.  1967.  </a:t>
            </a:r>
            <a:r>
              <a:rPr lang="en-US" dirty="0" err="1"/>
              <a:t>Cepstral</a:t>
            </a:r>
            <a:r>
              <a:rPr lang="en-US" dirty="0"/>
              <a:t> pitch determination.  </a:t>
            </a:r>
            <a:r>
              <a:rPr lang="en-US" i="1" dirty="0"/>
              <a:t>Journal of the Acoustical Society of America</a:t>
            </a:r>
            <a:r>
              <a:rPr lang="en-US" dirty="0"/>
              <a:t> 41:293-309</a:t>
            </a:r>
            <a:r>
              <a:rPr lang="en-US" dirty="0" smtClean="0"/>
              <a:t>.</a:t>
            </a:r>
          </a:p>
          <a:p>
            <a:r>
              <a:rPr lang="en-US" dirty="0" err="1" smtClean="0"/>
              <a:t>Plichta</a:t>
            </a:r>
            <a:r>
              <a:rPr lang="en-US" dirty="0" smtClean="0"/>
              <a:t>, </a:t>
            </a:r>
            <a:r>
              <a:rPr lang="en-US" dirty="0" err="1" smtClean="0"/>
              <a:t>Bartlomiej</a:t>
            </a:r>
            <a:r>
              <a:rPr lang="en-US" dirty="0" smtClean="0"/>
              <a:t>.  2002.  Vowel nasalization and the Northern Cities Shift in Michigan.  Unpublished typescript.</a:t>
            </a:r>
          </a:p>
          <a:p>
            <a:r>
              <a:rPr lang="en-US" dirty="0" err="1"/>
              <a:t>Pruthi</a:t>
            </a:r>
            <a:r>
              <a:rPr lang="en-US" dirty="0"/>
              <a:t>, </a:t>
            </a:r>
            <a:r>
              <a:rPr lang="en-US" dirty="0" err="1"/>
              <a:t>Tarun</a:t>
            </a:r>
            <a:r>
              <a:rPr lang="en-US" dirty="0"/>
              <a:t>, and Carol Y. Espy-Wilson.  2007.  Acoustic parameters for the automatic detection of vowel nasalization.  In </a:t>
            </a:r>
            <a:r>
              <a:rPr lang="en-US" i="1" dirty="0"/>
              <a:t>Proceedings of </a:t>
            </a:r>
            <a:r>
              <a:rPr lang="en-US" i="1" dirty="0" err="1"/>
              <a:t>Interspeech</a:t>
            </a:r>
            <a:r>
              <a:rPr lang="en-US" i="1" dirty="0"/>
              <a:t> 2007, Antwerp, Belgium</a:t>
            </a:r>
            <a:r>
              <a:rPr lang="en-US" dirty="0"/>
              <a:t>, 1925-28</a:t>
            </a:r>
            <a:r>
              <a:rPr lang="en-US" dirty="0" smtClean="0"/>
              <a:t>.</a:t>
            </a:r>
          </a:p>
          <a:p>
            <a:r>
              <a:rPr lang="en-US" dirty="0"/>
              <a:t>Stuart-Smith, Jane.  1999.  Glasgow: Accent and voice quality.  In Paul </a:t>
            </a:r>
            <a:r>
              <a:rPr lang="en-US" dirty="0" err="1"/>
              <a:t>Foulkes</a:t>
            </a:r>
            <a:r>
              <a:rPr lang="en-US" dirty="0"/>
              <a:t> and Gerard J. Docherty (eds.), </a:t>
            </a:r>
            <a:r>
              <a:rPr lang="en-US" i="1" dirty="0"/>
              <a:t>Urban Voices</a:t>
            </a:r>
            <a:r>
              <a:rPr lang="en-US" dirty="0"/>
              <a:t>, 203-22.  London: Arnold</a:t>
            </a:r>
            <a:r>
              <a:rPr lang="en-US" dirty="0" smtClean="0"/>
              <a:t>.</a:t>
            </a:r>
          </a:p>
          <a:p>
            <a:r>
              <a:rPr lang="en-US" dirty="0" smtClean="0"/>
              <a:t>Yuasa, </a:t>
            </a:r>
            <a:r>
              <a:rPr lang="en-US" dirty="0" err="1" smtClean="0"/>
              <a:t>Ikuko</a:t>
            </a:r>
            <a:r>
              <a:rPr lang="en-US" dirty="0" smtClean="0"/>
              <a:t> Patricia.  2010.  Creaky voice: A new feminine voice quality for young urban-oriented upwardly mobile American women?  </a:t>
            </a:r>
            <a:r>
              <a:rPr lang="en-US" i="1" dirty="0" smtClean="0"/>
              <a:t>American Speech</a:t>
            </a:r>
            <a:r>
              <a:rPr lang="en-US" dirty="0" smtClean="0"/>
              <a:t> 85:315-37.</a:t>
            </a:r>
          </a:p>
          <a:p>
            <a:endParaRPr lang="en-US" dirty="0"/>
          </a:p>
        </p:txBody>
      </p:sp>
    </p:spTree>
    <p:extLst>
      <p:ext uri="{BB962C8B-B14F-4D97-AF65-F5344CB8AC3E}">
        <p14:creationId xmlns:p14="http://schemas.microsoft.com/office/powerpoint/2010/main" val="362085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1936750"/>
          </a:xfrm>
        </p:spPr>
        <p:txBody>
          <a:bodyPr>
            <a:noAutofit/>
          </a:bodyPr>
          <a:lstStyle/>
          <a:p>
            <a:pPr algn="ctr"/>
            <a:r>
              <a:rPr lang="en-US" sz="3200" dirty="0" smtClean="0"/>
              <a:t>Stuart-Smith (1999) on Glasgow, Scotland</a:t>
            </a:r>
            <a:endParaRPr lang="en-US" sz="3200" dirty="0"/>
          </a:p>
        </p:txBody>
      </p:sp>
      <p:pic>
        <p:nvPicPr>
          <p:cNvPr id="7" name="Content Placeholder 6" descr="528StuartSmith_fig2.jpg"/>
          <p:cNvPicPr>
            <a:picLocks noGrp="1" noChangeAspect="1"/>
          </p:cNvPicPr>
          <p:nvPr>
            <p:ph idx="1"/>
          </p:nvPr>
        </p:nvPicPr>
        <p:blipFill>
          <a:blip r:embed="rId2" cstate="print"/>
          <a:stretch>
            <a:fillRect/>
          </a:stretch>
        </p:blipFill>
        <p:spPr>
          <a:xfrm>
            <a:off x="3838455" y="273050"/>
            <a:ext cx="4584939" cy="5853113"/>
          </a:xfrm>
        </p:spPr>
      </p:pic>
      <p:sp>
        <p:nvSpPr>
          <p:cNvPr id="6" name="Text Placeholder 5"/>
          <p:cNvSpPr>
            <a:spLocks noGrp="1"/>
          </p:cNvSpPr>
          <p:nvPr>
            <p:ph type="body" sz="half" idx="2"/>
          </p:nvPr>
        </p:nvSpPr>
        <p:spPr>
          <a:xfrm>
            <a:off x="457200" y="2438400"/>
            <a:ext cx="3008313" cy="3962400"/>
          </a:xfrm>
        </p:spPr>
        <p:txBody>
          <a:bodyPr>
            <a:noAutofit/>
          </a:bodyPr>
          <a:lstStyle/>
          <a:p>
            <a:r>
              <a:rPr lang="en-US" sz="2800" dirty="0" smtClean="0"/>
              <a:t>The table on the right shows the voice quality features that trained judges evaluated </a:t>
            </a:r>
            <a:r>
              <a:rPr lang="en-US" sz="2800" dirty="0" err="1" smtClean="0"/>
              <a:t>auditorily</a:t>
            </a:r>
            <a:r>
              <a:rPr lang="en-US" sz="2800" dirty="0" smtClean="0"/>
              <a:t> from recordings of Glasgow natives</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Stuart-Smith (1999): Results for conversational speech</a:t>
            </a:r>
            <a:endParaRPr lang="en-US" dirty="0"/>
          </a:p>
        </p:txBody>
      </p:sp>
      <p:pic>
        <p:nvPicPr>
          <p:cNvPr id="4" name="Content Placeholder 3" descr="528StuartSmith_tab2.jpg"/>
          <p:cNvPicPr>
            <a:picLocks noGrp="1" noChangeAspect="1"/>
          </p:cNvPicPr>
          <p:nvPr>
            <p:ph idx="1"/>
          </p:nvPr>
        </p:nvPicPr>
        <p:blipFill>
          <a:blip r:embed="rId2" cstate="print"/>
          <a:stretch>
            <a:fillRect/>
          </a:stretch>
        </p:blipFill>
        <p:spPr>
          <a:xfrm>
            <a:off x="2286000" y="1600200"/>
            <a:ext cx="4530588"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Yuasa (2010)</a:t>
            </a:r>
            <a:endParaRPr lang="en-US" dirty="0"/>
          </a:p>
        </p:txBody>
      </p:sp>
      <p:sp>
        <p:nvSpPr>
          <p:cNvPr id="3" name="Content Placeholder 2"/>
          <p:cNvSpPr>
            <a:spLocks noGrp="1"/>
          </p:cNvSpPr>
          <p:nvPr>
            <p:ph idx="1"/>
          </p:nvPr>
        </p:nvSpPr>
        <p:spPr/>
        <p:txBody>
          <a:bodyPr/>
          <a:lstStyle/>
          <a:p>
            <a:r>
              <a:rPr lang="en-US" dirty="0" err="1" smtClean="0"/>
              <a:t>Henton</a:t>
            </a:r>
            <a:r>
              <a:rPr lang="en-US" dirty="0" smtClean="0"/>
              <a:t> &amp; </a:t>
            </a:r>
            <a:r>
              <a:rPr lang="en-US" dirty="0" err="1" smtClean="0"/>
              <a:t>Bladon</a:t>
            </a:r>
            <a:r>
              <a:rPr lang="en-US" dirty="0" smtClean="0"/>
              <a:t> (1985) had found that British women exaggerated the natural breathiness of their voices for social meaning</a:t>
            </a:r>
          </a:p>
          <a:p>
            <a:r>
              <a:rPr lang="en-US" dirty="0" smtClean="0"/>
              <a:t>American women, on the other hand, do the opposite!</a:t>
            </a:r>
          </a:p>
          <a:p>
            <a:r>
              <a:rPr lang="en-US" dirty="0" smtClean="0"/>
              <a:t>Japanese women and American men were used as control (or comparison) groups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Yuasa (2010)</a:t>
            </a:r>
            <a:endParaRPr lang="en-US" dirty="0"/>
          </a:p>
        </p:txBody>
      </p:sp>
      <p:pic>
        <p:nvPicPr>
          <p:cNvPr id="4" name="Content Placeholder 3" descr="528Yuasa_fig2.jpg"/>
          <p:cNvPicPr>
            <a:picLocks noGrp="1" noChangeAspect="1"/>
          </p:cNvPicPr>
          <p:nvPr>
            <p:ph idx="1"/>
          </p:nvPr>
        </p:nvPicPr>
        <p:blipFill>
          <a:blip r:embed="rId2" cstate="print"/>
          <a:stretch>
            <a:fillRect/>
          </a:stretch>
        </p:blipFill>
        <p:spPr>
          <a:xfrm>
            <a:off x="303918" y="1143000"/>
            <a:ext cx="6403206" cy="4035711"/>
          </a:xfrm>
        </p:spPr>
      </p:pic>
      <p:pic>
        <p:nvPicPr>
          <p:cNvPr id="5" name="Picture 4" descr="528Yuasa_tab3.jpg"/>
          <p:cNvPicPr>
            <a:picLocks noChangeAspect="1"/>
          </p:cNvPicPr>
          <p:nvPr/>
        </p:nvPicPr>
        <p:blipFill>
          <a:blip r:embed="rId3" cstate="print"/>
          <a:stretch>
            <a:fillRect/>
          </a:stretch>
        </p:blipFill>
        <p:spPr>
          <a:xfrm>
            <a:off x="3029937" y="5029200"/>
            <a:ext cx="6114063" cy="1828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Yuasa (2010)</a:t>
            </a:r>
            <a:endParaRPr lang="en-US" dirty="0"/>
          </a:p>
        </p:txBody>
      </p:sp>
      <p:pic>
        <p:nvPicPr>
          <p:cNvPr id="4" name="Content Placeholder 3" descr="528Yuasa_fig3.jpg"/>
          <p:cNvPicPr>
            <a:picLocks noGrp="1" noChangeAspect="1"/>
          </p:cNvPicPr>
          <p:nvPr>
            <p:ph idx="1"/>
          </p:nvPr>
        </p:nvPicPr>
        <p:blipFill>
          <a:blip r:embed="rId2" cstate="print"/>
          <a:stretch>
            <a:fillRect/>
          </a:stretch>
        </p:blipFill>
        <p:spPr>
          <a:xfrm>
            <a:off x="1" y="1853470"/>
            <a:ext cx="9144000" cy="500453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2154</Words>
  <Application>Microsoft Office PowerPoint</Application>
  <PresentationFormat>On-screen Show (4:3)</PresentationFormat>
  <Paragraphs>172</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45</vt:i4>
      </vt:variant>
    </vt:vector>
  </HeadingPairs>
  <TitlesOfParts>
    <vt:vector size="46" baseType="lpstr">
      <vt:lpstr>Office Theme</vt:lpstr>
      <vt:lpstr>ENG 528: Language Change Research Seminar</vt:lpstr>
      <vt:lpstr>Lab Exercise # 4</vt:lpstr>
      <vt:lpstr>What is Voice Quality?</vt:lpstr>
      <vt:lpstr>What’s in it for us?</vt:lpstr>
      <vt:lpstr>Stuart-Smith (1999) on Glasgow, Scotland</vt:lpstr>
      <vt:lpstr>Stuart-Smith (1999): Results for conversational speech</vt:lpstr>
      <vt:lpstr>Yuasa (2010)</vt:lpstr>
      <vt:lpstr>Yuasa (2010)</vt:lpstr>
      <vt:lpstr>Yuasa (2010)</vt:lpstr>
      <vt:lpstr>Ideally, we’d like to use instrumental analysis instead of auditory analysis.   Even highly trained speech pathologists can show low rates of agreement with each other’s assessments.</vt:lpstr>
      <vt:lpstr>Basic Taxonomy of Voice Quality Features</vt:lpstr>
      <vt:lpstr>Other Considerations</vt:lpstr>
      <vt:lpstr>Fundamental Frequency Range</vt:lpstr>
      <vt:lpstr>Phonation</vt:lpstr>
      <vt:lpstr>Modal Voicing</vt:lpstr>
      <vt:lpstr>Breathy Voicing</vt:lpstr>
      <vt:lpstr>Rough Voicing</vt:lpstr>
      <vt:lpstr>Creaky Voicing</vt:lpstr>
      <vt:lpstr>Not All “Creakiness” is the Same</vt:lpstr>
      <vt:lpstr>Spectral Features of Modal Voicing</vt:lpstr>
      <vt:lpstr>Spectral Features of Breathy Voicing</vt:lpstr>
      <vt:lpstr>Spectral Features of Creaky Voicing</vt:lpstr>
      <vt:lpstr>Ratios of Harmonic Amplitudes</vt:lpstr>
      <vt:lpstr>Ratios of Harmonic Amplitudes: Modal Phonation</vt:lpstr>
      <vt:lpstr>Ratios of Harmonic Amplitudes: Breathy Phonation</vt:lpstr>
      <vt:lpstr>Ratios of Harmonic Amplitudes: Creaky Phonation</vt:lpstr>
      <vt:lpstr>Jitter</vt:lpstr>
      <vt:lpstr>Shimmer</vt:lpstr>
      <vt:lpstr>Harmonics-to-Noise Ratio</vt:lpstr>
      <vt:lpstr>Cepstral Peak Prominence (CPP)</vt:lpstr>
      <vt:lpstr>Cepstral Peak Prominence (CPP)</vt:lpstr>
      <vt:lpstr>Cepstral Peak Prominence (CPP)</vt:lpstr>
      <vt:lpstr>Larynx Height</vt:lpstr>
      <vt:lpstr>Tongue and Lip Settings</vt:lpstr>
      <vt:lpstr>Nasality (1)</vt:lpstr>
      <vt:lpstr>Nasality (2)</vt:lpstr>
      <vt:lpstr>Measurement of Nasality: A1-P1</vt:lpstr>
      <vt:lpstr>Measurement of Nasality: A1-P0</vt:lpstr>
      <vt:lpstr>Measurement of Nasality: Pruthi and Espy-Wilson’s Battery</vt:lpstr>
      <vt:lpstr>Measurement of Nasality: Pruthi and Espy-Wilson’s Results</vt:lpstr>
      <vt:lpstr>Devices to Measure Nasal Sound Output</vt:lpstr>
      <vt:lpstr>Plichta (2002)</vt:lpstr>
      <vt:lpstr>Plichta (2002)</vt:lpstr>
      <vt:lpstr>One last item: Tenseness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 528: Language Change Research Seminar</dc:title>
  <dc:creator>erthomas</dc:creator>
  <cp:lastModifiedBy>erthomas</cp:lastModifiedBy>
  <cp:revision>33</cp:revision>
  <dcterms:created xsi:type="dcterms:W3CDTF">2011-10-31T02:30:46Z</dcterms:created>
  <dcterms:modified xsi:type="dcterms:W3CDTF">2012-01-04T21:48:48Z</dcterms:modified>
</cp:coreProperties>
</file>