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1" r:id="rId14"/>
    <p:sldId id="269" r:id="rId15"/>
    <p:sldId id="272" r:id="rId16"/>
    <p:sldId id="266" r:id="rId17"/>
    <p:sldId id="26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07EBE-C738-4DBF-A488-A58F13EE5A18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D216-BBC9-4317-B178-5FDD8C623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 528: Language Change Research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Sociophonetics</a:t>
            </a:r>
            <a:r>
              <a:rPr lang="en-US" dirty="0" smtClean="0"/>
              <a:t>: An Introduction</a:t>
            </a:r>
          </a:p>
          <a:p>
            <a:r>
              <a:rPr lang="en-US" dirty="0" smtClean="0"/>
              <a:t>Chapter 5: Vowels (Continued)</a:t>
            </a:r>
          </a:p>
          <a:p>
            <a:r>
              <a:rPr lang="en-US" dirty="0" err="1" smtClean="0"/>
              <a:t>Lindblom</a:t>
            </a:r>
            <a:r>
              <a:rPr lang="en-US" dirty="0" smtClean="0"/>
              <a:t> (1963), Undershoot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Lindblom</a:t>
            </a:r>
            <a:r>
              <a:rPr lang="en-US" dirty="0" smtClean="0"/>
              <a:t> (1963)</a:t>
            </a:r>
            <a:br>
              <a:rPr lang="en-US" dirty="0" smtClean="0"/>
            </a:br>
            <a:r>
              <a:rPr lang="en-US" sz="4000" dirty="0" smtClean="0"/>
              <a:t>“Spectrographic Study of Vowel Reduction”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52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duration </a:t>
            </a:r>
            <a:r>
              <a:rPr lang="en-US" i="1" dirty="0" smtClean="0"/>
              <a:t>did</a:t>
            </a:r>
            <a:r>
              <a:rPr lang="en-US" dirty="0" smtClean="0"/>
              <a:t> have an effect—vowels became closer to their offset values at short durations</a:t>
            </a:r>
          </a:p>
          <a:p>
            <a:r>
              <a:rPr lang="en-US" dirty="0" smtClean="0"/>
              <a:t>the results suggested that each vowel phoneme has a target that doesn’t vary—the consonantal context doesn’t affect the target</a:t>
            </a:r>
          </a:p>
          <a:p>
            <a:r>
              <a:rPr lang="en-US" dirty="0" smtClean="0"/>
              <a:t>p. 1780:  He says that the undershoot pattern isn’t corrected by speakers and “it presupposes that the listener is able to correct for </a:t>
            </a:r>
            <a:r>
              <a:rPr lang="en-US" dirty="0" err="1" smtClean="0"/>
              <a:t>coarticulation</a:t>
            </a:r>
            <a:r>
              <a:rPr lang="en-US" dirty="0" smtClean="0"/>
              <a:t> effects”</a:t>
            </a:r>
            <a:endParaRPr lang="en-US" dirty="0"/>
          </a:p>
        </p:txBody>
      </p:sp>
      <p:pic>
        <p:nvPicPr>
          <p:cNvPr id="4" name="Picture 3" descr="528Lindblom1963_f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440697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Lindblom</a:t>
            </a:r>
            <a:r>
              <a:rPr lang="en-US" dirty="0" smtClean="0"/>
              <a:t> (1963)</a:t>
            </a:r>
            <a:br>
              <a:rPr lang="en-US" dirty="0" smtClean="0"/>
            </a:br>
            <a:r>
              <a:rPr lang="en-US" sz="4000" dirty="0" smtClean="0"/>
              <a:t>“Spectrographic Study of Vowel Reduction”</a:t>
            </a:r>
            <a:endParaRPr lang="en-US" sz="4000" dirty="0"/>
          </a:p>
        </p:txBody>
      </p:sp>
      <p:pic>
        <p:nvPicPr>
          <p:cNvPr id="4" name="Picture 3" descr="528Lindblom1963_fi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08176"/>
            <a:ext cx="2331720" cy="5449824"/>
          </a:xfrm>
          <a:prstGeom prst="rect">
            <a:avLst/>
          </a:prstGeom>
        </p:spPr>
      </p:pic>
      <p:pic>
        <p:nvPicPr>
          <p:cNvPr id="5" name="Picture 4" descr="528Lindblom1963_fi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9568" y="1423416"/>
            <a:ext cx="2313432" cy="5434584"/>
          </a:xfrm>
          <a:prstGeom prst="rect">
            <a:avLst/>
          </a:prstGeom>
        </p:spPr>
      </p:pic>
      <p:pic>
        <p:nvPicPr>
          <p:cNvPr id="6" name="Picture 5" descr="528Lindblom1963_fig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0044" y="1371600"/>
            <a:ext cx="2343912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14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b_b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154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d_d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1066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g_g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to </a:t>
            </a:r>
            <a:r>
              <a:rPr lang="en-US" dirty="0" err="1" smtClean="0"/>
              <a:t>Lindblom</a:t>
            </a:r>
            <a:r>
              <a:rPr lang="en-US" dirty="0" smtClean="0"/>
              <a:t> (1963)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In subsequent years, several other researchers found that a number of other factors besides simple duration influenced the degree of undershoot: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4200" dirty="0" smtClean="0"/>
              <a:t>Stress (possibly a stronger effect than duration—see Harris 1978, </a:t>
            </a:r>
            <a:r>
              <a:rPr lang="en-US" sz="4200" i="1" dirty="0" smtClean="0"/>
              <a:t>Language and Speech </a:t>
            </a:r>
            <a:r>
              <a:rPr lang="en-US" sz="4200" dirty="0" smtClean="0"/>
              <a:t> 21:354-61)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4200" dirty="0" smtClean="0"/>
              <a:t>Speaking style—research opportunities for sociolinguists?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4200" dirty="0" smtClean="0"/>
              <a:t>The particular vowel phoneme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4200" dirty="0" smtClean="0"/>
              <a:t>The particular language (presumably, that could mean dialects vary, too—opportunities for sociolinguists)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4200" dirty="0" smtClean="0"/>
              <a:t>The particular speaker (more opportunities for sociolinguists)</a:t>
            </a:r>
          </a:p>
          <a:p>
            <a:r>
              <a:rPr lang="en-US" sz="4200" dirty="0" smtClean="0"/>
              <a:t>In response, </a:t>
            </a:r>
            <a:r>
              <a:rPr lang="en-US" sz="4200" dirty="0" err="1" smtClean="0"/>
              <a:t>Lindblom</a:t>
            </a:r>
            <a:r>
              <a:rPr lang="en-US" sz="4200" dirty="0" smtClean="0"/>
              <a:t> (1990) developed his “H&amp;H” theory, which says that speakers vary their clarity of speech in response to the needs of their addressees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and Undershoot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44568"/>
          </a:xfrm>
        </p:spPr>
        <p:txBody>
          <a:bodyPr>
            <a:noAutofit/>
          </a:bodyPr>
          <a:lstStyle/>
          <a:p>
            <a:r>
              <a:rPr lang="en-US" sz="1900" dirty="0" err="1" smtClean="0"/>
              <a:t>Lindblom</a:t>
            </a:r>
            <a:r>
              <a:rPr lang="en-US" sz="1900" dirty="0" smtClean="0"/>
              <a:t> &amp; </a:t>
            </a:r>
            <a:r>
              <a:rPr lang="en-US" sz="1900" dirty="0" err="1" smtClean="0"/>
              <a:t>Studdert</a:t>
            </a:r>
            <a:r>
              <a:rPr lang="en-US" sz="1900" dirty="0" smtClean="0"/>
              <a:t>-Kennedy (1967) found that listeners’ perception compensated for </a:t>
            </a:r>
            <a:r>
              <a:rPr lang="en-US" sz="1900" dirty="0" err="1" smtClean="0"/>
              <a:t>coarticulation</a:t>
            </a:r>
            <a:endParaRPr lang="en-US" sz="1900" dirty="0" smtClean="0"/>
          </a:p>
          <a:p>
            <a:r>
              <a:rPr lang="en-US" sz="1900" dirty="0" smtClean="0"/>
              <a:t>Perceptual boundaries between /</a:t>
            </a:r>
            <a:r>
              <a:rPr lang="en-US" sz="1900" dirty="0" smtClean="0">
                <a:sym typeface="SILDoulosIPA"/>
              </a:rPr>
              <a:t>/ and // shifted depending on the context, in a compensatory pattern</a:t>
            </a:r>
          </a:p>
          <a:p>
            <a:r>
              <a:rPr lang="en-US" sz="1900" dirty="0" smtClean="0">
                <a:sym typeface="SILDoulosIPA"/>
              </a:rPr>
              <a:t>This is the same process that </a:t>
            </a:r>
            <a:r>
              <a:rPr lang="en-US" sz="1900" dirty="0" err="1" smtClean="0">
                <a:sym typeface="SILDoulosIPA"/>
              </a:rPr>
              <a:t>Ohala</a:t>
            </a:r>
            <a:r>
              <a:rPr lang="en-US" sz="1900" dirty="0" smtClean="0">
                <a:sym typeface="SILDoulosIPA"/>
              </a:rPr>
              <a:t> (1989, 1993) later </a:t>
            </a:r>
            <a:r>
              <a:rPr lang="en-US" sz="1900" dirty="0" smtClean="0">
                <a:sym typeface="SILDoulosIPA"/>
              </a:rPr>
              <a:t>called “corrective rules”</a:t>
            </a:r>
          </a:p>
          <a:p>
            <a:r>
              <a:rPr lang="en-US" sz="1900" dirty="0" smtClean="0">
                <a:sym typeface="SILDoulosIPA"/>
              </a:rPr>
              <a:t>They also noted that diphthongal glides don’t have to reach their targets because listeners expect to hear them undershot (i.e., truncated)</a:t>
            </a:r>
            <a:endParaRPr lang="en-US" sz="1900" dirty="0"/>
          </a:p>
        </p:txBody>
      </p:sp>
      <p:pic>
        <p:nvPicPr>
          <p:cNvPr id="4" name="Picture 3" descr="528LindblomStuddertKennedyF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864" y="1600200"/>
            <a:ext cx="4059936" cy="45445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Conditioned Vowel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2743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Occur as a result of </a:t>
            </a:r>
            <a:r>
              <a:rPr lang="en-US" sz="2000" dirty="0" err="1" smtClean="0"/>
              <a:t>coarticulation</a:t>
            </a:r>
            <a:r>
              <a:rPr lang="en-US" sz="2000" dirty="0" smtClean="0"/>
              <a:t> that, at some point, isn’t corrected for perceptually and thus is reanalyzed by language learners</a:t>
            </a:r>
          </a:p>
          <a:p>
            <a:r>
              <a:rPr lang="en-US" sz="2000" dirty="0" smtClean="0"/>
              <a:t>In American English, conditioned vowel shifts are most common before /r/, /l/, nasals, and palatals (from anticipatory </a:t>
            </a:r>
            <a:r>
              <a:rPr lang="en-US" sz="2000" dirty="0" err="1" smtClean="0"/>
              <a:t>coarticulation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Perseveratory</a:t>
            </a:r>
            <a:r>
              <a:rPr lang="en-US" sz="2000" dirty="0" smtClean="0"/>
              <a:t> shifts are less common, though note what happened to short /æ/ after /w/ in Early Modern English</a:t>
            </a:r>
          </a:p>
          <a:p>
            <a:r>
              <a:rPr lang="en-US" sz="2000" dirty="0" smtClean="0"/>
              <a:t>What </a:t>
            </a:r>
            <a:r>
              <a:rPr lang="en-US" sz="2000" dirty="0" err="1" smtClean="0"/>
              <a:t>coarticulatory</a:t>
            </a:r>
            <a:r>
              <a:rPr lang="en-US" sz="2000" dirty="0" smtClean="0"/>
              <a:t> effects on vowel formants would you expect from each of those kinds of consonants?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3434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a vowel plot for a female speaker from southeastern Ohio.  What conditioned vowel shifts appear in her speech?  What secondary developments did the conditioned shifts allow?</a:t>
            </a:r>
            <a:endParaRPr lang="en-US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962400" y="3054349"/>
          <a:ext cx="4724400" cy="3964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r:id="rId3" imgW="3533760" imgH="2964960" progId="">
                  <p:embed/>
                </p:oleObj>
              </mc:Choice>
              <mc:Fallback>
                <p:oleObj r:id="rId3" imgW="3533760" imgH="2964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54349"/>
                        <a:ext cx="4724400" cy="3964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difference in the degree of undershoot take on social meanings?  What social meanings could they index, both for inter-speaker variation and for stylistic variation?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Vowel Plots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3025" y="1318174"/>
          <a:ext cx="4727575" cy="5567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2822400" imgH="3324960" progId="">
                  <p:embed/>
                </p:oleObj>
              </mc:Choice>
              <mc:Fallback>
                <p:oleObj r:id="rId3" imgW="2822400" imgH="3324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1318174"/>
                        <a:ext cx="4727575" cy="5567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0" y="1195207"/>
          <a:ext cx="4483699" cy="5662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5" imgW="2723040" imgH="3438720" progId="">
                  <p:embed/>
                </p:oleObj>
              </mc:Choice>
              <mc:Fallback>
                <p:oleObj r:id="rId5" imgW="2723040" imgH="34387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95207"/>
                        <a:ext cx="4483699" cy="5662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lab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Origin for plotting</a:t>
            </a:r>
          </a:p>
          <a:p>
            <a:r>
              <a:rPr lang="en-US" dirty="0" smtClean="0"/>
              <a:t>If you know what you’re doing with it, it’s versatile </a:t>
            </a:r>
            <a:r>
              <a:rPr lang="en-US" i="1" dirty="0" smtClean="0"/>
              <a:t>and</a:t>
            </a:r>
            <a:r>
              <a:rPr lang="en-US" dirty="0" smtClean="0"/>
              <a:t> can make esthetically better plots than programs whose primary purpose is something else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Harris, Katherine S.  1978.  Vowel duration change and its underlying physiological mechanisms.  </a:t>
            </a:r>
            <a:r>
              <a:rPr lang="en-US" i="1" dirty="0" smtClean="0"/>
              <a:t>Language and Speech</a:t>
            </a:r>
            <a:r>
              <a:rPr lang="en-US" dirty="0" smtClean="0"/>
              <a:t> 21:354-61.</a:t>
            </a:r>
          </a:p>
          <a:p>
            <a:r>
              <a:rPr lang="en-US" dirty="0" err="1" smtClean="0"/>
              <a:t>Lindblom</a:t>
            </a:r>
            <a:r>
              <a:rPr lang="en-US" dirty="0"/>
              <a:t>, </a:t>
            </a:r>
            <a:r>
              <a:rPr lang="en-US" dirty="0" err="1"/>
              <a:t>Björn</a:t>
            </a:r>
            <a:r>
              <a:rPr lang="en-US" dirty="0"/>
              <a:t>.  1963.  Spectrographic study of vowel reduction.  </a:t>
            </a:r>
            <a:r>
              <a:rPr lang="en-US" i="1" dirty="0"/>
              <a:t>Journal of the Acoustical Society of America</a:t>
            </a:r>
            <a:r>
              <a:rPr lang="en-US" dirty="0"/>
              <a:t> 35:1773-81</a:t>
            </a:r>
            <a:r>
              <a:rPr lang="en-US" dirty="0" smtClean="0"/>
              <a:t>.</a:t>
            </a:r>
          </a:p>
          <a:p>
            <a:r>
              <a:rPr lang="en-US" dirty="0" err="1"/>
              <a:t>Lindblom</a:t>
            </a:r>
            <a:r>
              <a:rPr lang="en-US" dirty="0"/>
              <a:t>, </a:t>
            </a:r>
            <a:r>
              <a:rPr lang="en-US" dirty="0" err="1"/>
              <a:t>Björn</a:t>
            </a:r>
            <a:r>
              <a:rPr lang="en-US" dirty="0"/>
              <a:t>.  1990.  Explaining phonetic variation: A sketch of the H&amp;H theory.  In William J. </a:t>
            </a:r>
            <a:r>
              <a:rPr lang="en-US" dirty="0" err="1"/>
              <a:t>Hardcastle</a:t>
            </a:r>
            <a:r>
              <a:rPr lang="en-US" dirty="0"/>
              <a:t> and Alain </a:t>
            </a:r>
            <a:r>
              <a:rPr lang="en-US" dirty="0" err="1"/>
              <a:t>Marchal</a:t>
            </a:r>
            <a:r>
              <a:rPr lang="en-US" dirty="0"/>
              <a:t> (eds.), </a:t>
            </a:r>
            <a:r>
              <a:rPr lang="en-US" i="1" dirty="0"/>
              <a:t>Speech Production and Speech </a:t>
            </a:r>
            <a:r>
              <a:rPr lang="en-US" i="1" dirty="0" err="1"/>
              <a:t>Modelling</a:t>
            </a:r>
            <a:r>
              <a:rPr lang="en-US" dirty="0"/>
              <a:t>, 403-39.  Dordrecht: Kluwer</a:t>
            </a:r>
            <a:r>
              <a:rPr lang="en-US" dirty="0" smtClean="0"/>
              <a:t>.</a:t>
            </a:r>
          </a:p>
          <a:p>
            <a:r>
              <a:rPr lang="en-US" dirty="0" err="1"/>
              <a:t>Lindblom</a:t>
            </a:r>
            <a:r>
              <a:rPr lang="en-US" dirty="0"/>
              <a:t>, </a:t>
            </a:r>
            <a:r>
              <a:rPr lang="en-US" dirty="0" err="1"/>
              <a:t>Björn</a:t>
            </a:r>
            <a:r>
              <a:rPr lang="en-US" dirty="0"/>
              <a:t> E. F., and Michael </a:t>
            </a:r>
            <a:r>
              <a:rPr lang="en-US" dirty="0" err="1"/>
              <a:t>Studdert</a:t>
            </a:r>
            <a:r>
              <a:rPr lang="en-US" dirty="0"/>
              <a:t>-Kennedy.  1966.  On the </a:t>
            </a:r>
            <a:r>
              <a:rPr lang="en-US" dirty="0" err="1"/>
              <a:t>rôle</a:t>
            </a:r>
            <a:r>
              <a:rPr lang="en-US" dirty="0"/>
              <a:t> of formant transitions in vowel recognition.  </a:t>
            </a:r>
            <a:r>
              <a:rPr lang="en-US" i="1" dirty="0"/>
              <a:t>Journal of the Acoustical Society of America</a:t>
            </a:r>
            <a:r>
              <a:rPr lang="en-US" dirty="0"/>
              <a:t> 42:830-43</a:t>
            </a:r>
            <a:r>
              <a:rPr lang="en-US" dirty="0" smtClean="0"/>
              <a:t>.</a:t>
            </a:r>
          </a:p>
          <a:p>
            <a:r>
              <a:rPr lang="de-DE" dirty="0"/>
              <a:t>Ohala, John J.  1989.  Sound change is drawn from a pool of synchronic variation.  In Leiv Egil Breivik and Ernst Håkon Jahr (eds.), </a:t>
            </a:r>
            <a:r>
              <a:rPr lang="de-DE" i="1" dirty="0"/>
              <a:t>Language Change: Contributions to the Study of its Causes</a:t>
            </a:r>
            <a:r>
              <a:rPr lang="de-DE" dirty="0"/>
              <a:t>, 173-98.  Berlin/New York: Mouton de Gruyter</a:t>
            </a:r>
            <a:r>
              <a:rPr lang="de-DE" dirty="0" smtClean="0"/>
              <a:t>.</a:t>
            </a:r>
          </a:p>
          <a:p>
            <a:r>
              <a:rPr lang="de-DE" dirty="0"/>
              <a:t>Ohala, John J.  </a:t>
            </a:r>
            <a:r>
              <a:rPr lang="de-DE" dirty="0" smtClean="0"/>
              <a:t>1993.  </a:t>
            </a:r>
            <a:r>
              <a:rPr lang="de-DE" dirty="0"/>
              <a:t>Coarticulation and phonology.  </a:t>
            </a:r>
            <a:r>
              <a:rPr lang="de-DE" i="1" dirty="0"/>
              <a:t>Language and Speech</a:t>
            </a:r>
            <a:r>
              <a:rPr lang="de-DE" dirty="0"/>
              <a:t> 36:155-70.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6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Laboratory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From any interview consisting at least partly of conversation, choose a diphthong and measure at least 25 tokens of it.  (You’ll need a diphthong with plenty of tokens, so don’t pick /</a:t>
            </a:r>
            <a:r>
              <a:rPr lang="en-US" sz="2300" dirty="0" err="1" smtClean="0"/>
              <a:t>oi</a:t>
            </a:r>
            <a:r>
              <a:rPr lang="en-US" sz="2300" dirty="0" smtClean="0"/>
              <a:t>/.)</a:t>
            </a:r>
          </a:p>
          <a:p>
            <a:r>
              <a:rPr lang="en-US" sz="2300" dirty="0" smtClean="0"/>
              <a:t>Measure the duration of the entire diphthong and formant values for the nucleus and/or glide.</a:t>
            </a:r>
          </a:p>
          <a:p>
            <a:r>
              <a:rPr lang="en-US" sz="2300" dirty="0" smtClean="0"/>
              <a:t>Using Origin, plot the duration of the whole diphthong on the x-axis and F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, F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, and, if you like, F</a:t>
            </a:r>
            <a:r>
              <a:rPr lang="en-US" sz="2300" baseline="-25000" dirty="0" smtClean="0"/>
              <a:t>3</a:t>
            </a:r>
            <a:r>
              <a:rPr lang="en-US" sz="2300" dirty="0" smtClean="0"/>
              <a:t> of either the nucleus or the glide on the y-axis.  Include regression lines.  You may make different plots or one plot showing all the formants (you may need a logarithmic scale for that).  This has to be in Origin because I want everybody to learn how to use it.</a:t>
            </a:r>
          </a:p>
          <a:p>
            <a:r>
              <a:rPr lang="en-US" sz="2300" dirty="0" smtClean="0"/>
              <a:t>Print out the plot(s) and turn them in on October 24.</a:t>
            </a:r>
            <a:endParaRPr lang="en-US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Undershoot: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3100" dirty="0" smtClean="0"/>
              <a:t>Target: the point that the speaker “intends” to reach (controversy: is it an </a:t>
            </a:r>
            <a:r>
              <a:rPr lang="en-US" sz="3100" dirty="0" err="1" smtClean="0"/>
              <a:t>articulatory</a:t>
            </a:r>
            <a:r>
              <a:rPr lang="en-US" sz="3100" dirty="0" smtClean="0"/>
              <a:t> or acoustic target?)</a:t>
            </a:r>
          </a:p>
          <a:p>
            <a:r>
              <a:rPr lang="en-US" sz="3100" dirty="0" smtClean="0"/>
              <a:t>Undershoot: failure to reach the target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3100" dirty="0" smtClean="0"/>
              <a:t>Because of short duration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3100" dirty="0" smtClean="0"/>
              <a:t>Because of weak stress</a:t>
            </a:r>
          </a:p>
          <a:p>
            <a:pPr marL="808038" indent="-350838">
              <a:buFont typeface="Wingdings" pitchFamily="2" charset="2"/>
              <a:buChar char="§"/>
            </a:pPr>
            <a:r>
              <a:rPr lang="en-US" sz="3100" dirty="0" smtClean="0"/>
              <a:t>Other reasons?  (I.e., can some sounds be specified as being given less effort to reach their targets?  Do some languages or dialects show more undershoot than others?)</a:t>
            </a:r>
            <a:endParaRPr lang="en-US" sz="3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Coarticulation</a:t>
            </a:r>
            <a:r>
              <a:rPr lang="en-US" dirty="0" smtClean="0"/>
              <a:t>: overlap of segments</a:t>
            </a:r>
          </a:p>
          <a:p>
            <a:r>
              <a:rPr lang="en-US" dirty="0" smtClean="0"/>
              <a:t>Assimilation: a segment becomes more like a neighboring segment</a:t>
            </a:r>
          </a:p>
          <a:p>
            <a:r>
              <a:rPr lang="en-US" dirty="0" smtClean="0"/>
              <a:t>Truncation: part of a segment, such as a steady state or a glide, is lopped off when the duration is shorter</a:t>
            </a:r>
          </a:p>
          <a:p>
            <a:r>
              <a:rPr lang="en-US" dirty="0" smtClean="0"/>
              <a:t>Compression: no lopping off, but all the components are squeezed into a shorter time frame</a:t>
            </a:r>
          </a:p>
          <a:p>
            <a:r>
              <a:rPr lang="en-US" dirty="0" smtClean="0"/>
              <a:t>Reduction: weaker articulation; for vowels, it means becoming more schwa-like.  Two senses:</a:t>
            </a:r>
          </a:p>
          <a:p>
            <a:pPr marL="746125" indent="-349250">
              <a:buFont typeface="Wingdings" pitchFamily="2" charset="2"/>
              <a:buChar char="§"/>
            </a:pPr>
            <a:r>
              <a:rPr lang="en-US" dirty="0" smtClean="0"/>
              <a:t>Phonological: predictable alternation between a full vowel and schwa; no intermediate realizations</a:t>
            </a:r>
          </a:p>
          <a:p>
            <a:pPr marL="746125" indent="-349250">
              <a:buFont typeface="Wingdings" pitchFamily="2" charset="2"/>
              <a:buChar char="§"/>
            </a:pPr>
            <a:r>
              <a:rPr lang="en-US" dirty="0" smtClean="0"/>
              <a:t>Phonetic: vowel is on a gradient between full realization and schwa, with any intermediate realization possible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Undershoot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1447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Generally, you plot the duration of something (generally the whole vowel) against a formant measurement</a:t>
            </a:r>
          </a:p>
          <a:p>
            <a:r>
              <a:rPr lang="en-US" dirty="0" smtClean="0"/>
              <a:t>Example for /a/ in K’iche’:</a:t>
            </a:r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905000" y="2590800"/>
          <a:ext cx="5486400" cy="447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3" imgW="3438720" imgH="2802240" progId="">
                  <p:embed/>
                </p:oleObj>
              </mc:Choice>
              <mc:Fallback>
                <p:oleObj r:id="rId3" imgW="3438720" imgH="28022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0800"/>
                        <a:ext cx="5486400" cy="4470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Undershoot plots to tease out phonological distinctions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Here’s what figure 5.28 is supposed to look like: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0" y="1817110"/>
          <a:ext cx="6028859" cy="504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3409920" imgH="2851200" progId="">
                  <p:embed/>
                </p:oleObj>
              </mc:Choice>
              <mc:Fallback>
                <p:oleObj r:id="rId3" imgW="3409920" imgH="2851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17110"/>
                        <a:ext cx="6028859" cy="5040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Degree of Undershoot can Differ:</a:t>
            </a:r>
            <a:br>
              <a:rPr lang="en-US" dirty="0" smtClean="0"/>
            </a:br>
            <a:r>
              <a:rPr lang="en-US" dirty="0" smtClean="0"/>
              <a:t>/a/ vowels in three languages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1676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Turkish</a:t>
            </a:r>
          </a:p>
          <a:p>
            <a:r>
              <a:rPr lang="en-US" dirty="0" smtClean="0"/>
              <a:t>Slope=1.655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7200" y="2895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Am. English</a:t>
            </a:r>
          </a:p>
          <a:p>
            <a:r>
              <a:rPr lang="en-US" dirty="0" smtClean="0"/>
              <a:t>Slope=-0.04101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4267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K’iche’</a:t>
            </a:r>
          </a:p>
          <a:p>
            <a:r>
              <a:rPr lang="en-US" dirty="0" smtClean="0"/>
              <a:t>Slope=1.262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562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Am. English, long outliers removed</a:t>
            </a:r>
          </a:p>
          <a:p>
            <a:r>
              <a:rPr lang="en-US" dirty="0" smtClean="0"/>
              <a:t>Slope =0.08185</a:t>
            </a:r>
            <a:endParaRPr lang="en-US" dirty="0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-17463" y="1295400"/>
          <a:ext cx="3446463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r:id="rId3" imgW="3445920" imgH="2802240" progId="">
                  <p:embed/>
                </p:oleObj>
              </mc:Choice>
              <mc:Fallback>
                <p:oleObj r:id="rId3" imgW="3445920" imgH="28022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1295400"/>
                        <a:ext cx="3446463" cy="280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0" y="4056063"/>
          <a:ext cx="3438525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r:id="rId5" imgW="3438720" imgH="2802240" progId="">
                  <p:embed/>
                </p:oleObj>
              </mc:Choice>
              <mc:Fallback>
                <p:oleObj r:id="rId5" imgW="3438720" imgH="28022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56063"/>
                        <a:ext cx="3438525" cy="280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5705475" y="4056063"/>
          <a:ext cx="3438525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r:id="rId7" imgW="3438720" imgH="2802240" progId="">
                  <p:embed/>
                </p:oleObj>
              </mc:Choice>
              <mc:Fallback>
                <p:oleObj r:id="rId7" imgW="3438720" imgH="280224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4056063"/>
                        <a:ext cx="3438525" cy="280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5705475" y="1295400"/>
          <a:ext cx="3438525" cy="28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r:id="rId9" imgW="3438720" imgH="2802240" progId="">
                  <p:embed/>
                </p:oleObj>
              </mc:Choice>
              <mc:Fallback>
                <p:oleObj r:id="rId9" imgW="3438720" imgH="280224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1295400"/>
                        <a:ext cx="3438525" cy="280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Factoring Out </a:t>
            </a:r>
            <a:r>
              <a:rPr lang="en-US" dirty="0" err="1" smtClean="0"/>
              <a:t>Coarticulation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Measure formants at vowel onset or offset</a:t>
            </a:r>
          </a:p>
          <a:p>
            <a:r>
              <a:rPr lang="en-US" dirty="0" smtClean="0"/>
              <a:t>Measure formants at some point within the vowel</a:t>
            </a:r>
          </a:p>
          <a:p>
            <a:r>
              <a:rPr lang="en-US" dirty="0" smtClean="0"/>
              <a:t>Subtract within-vowel formant measurement from </a:t>
            </a:r>
            <a:r>
              <a:rPr lang="en-US" dirty="0" err="1" smtClean="0"/>
              <a:t>onset~offset</a:t>
            </a:r>
            <a:r>
              <a:rPr lang="en-US" dirty="0" smtClean="0"/>
              <a:t> formant measurement</a:t>
            </a:r>
          </a:p>
          <a:p>
            <a:r>
              <a:rPr lang="en-US" dirty="0" smtClean="0"/>
              <a:t>Use that difference to normalize for </a:t>
            </a:r>
            <a:r>
              <a:rPr lang="en-US" dirty="0" err="1" smtClean="0"/>
              <a:t>coarticulation</a:t>
            </a:r>
            <a:endParaRPr lang="en-US" dirty="0"/>
          </a:p>
        </p:txBody>
      </p:sp>
      <p:pic>
        <p:nvPicPr>
          <p:cNvPr id="5" name="Picture 4" descr="Fig5_30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4953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Lindblom</a:t>
            </a:r>
            <a:r>
              <a:rPr lang="en-US" dirty="0" smtClean="0"/>
              <a:t> (1963)</a:t>
            </a:r>
            <a:br>
              <a:rPr lang="en-US" dirty="0" smtClean="0"/>
            </a:br>
            <a:r>
              <a:rPr lang="en-US" sz="4000" dirty="0" smtClean="0"/>
              <a:t>“Spectrographic Study of Vowel Reduction”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is the paper that launched experimental phonetics as a science—it provided a testable hypothesis</a:t>
            </a:r>
          </a:p>
          <a:p>
            <a:r>
              <a:rPr lang="en-US" dirty="0" smtClean="0"/>
              <a:t>looked at the effects of duration on Swedish short vowels</a:t>
            </a:r>
          </a:p>
          <a:p>
            <a:r>
              <a:rPr lang="en-US" dirty="0" smtClean="0"/>
              <a:t>had subjects say vowels in </a:t>
            </a:r>
            <a:r>
              <a:rPr lang="en-US" dirty="0" err="1" smtClean="0"/>
              <a:t>b_b</a:t>
            </a:r>
            <a:r>
              <a:rPr lang="en-US" dirty="0" smtClean="0"/>
              <a:t>, </a:t>
            </a:r>
            <a:r>
              <a:rPr lang="en-US" dirty="0" err="1" smtClean="0"/>
              <a:t>d_d</a:t>
            </a:r>
            <a:r>
              <a:rPr lang="en-US" dirty="0" smtClean="0"/>
              <a:t>, and </a:t>
            </a:r>
            <a:r>
              <a:rPr lang="en-US" dirty="0" err="1" smtClean="0"/>
              <a:t>g_g</a:t>
            </a:r>
            <a:r>
              <a:rPr lang="en-US" dirty="0" smtClean="0"/>
              <a:t> contexts in the carrier phrases </a:t>
            </a:r>
            <a:r>
              <a:rPr lang="en-US" i="1" dirty="0" err="1" smtClean="0"/>
              <a:t>så</a:t>
            </a:r>
            <a:r>
              <a:rPr lang="en-US" i="1" dirty="0" smtClean="0"/>
              <a:t> </a:t>
            </a:r>
            <a:r>
              <a:rPr lang="en-US" i="1" dirty="0" err="1" smtClean="0"/>
              <a:t>är</a:t>
            </a:r>
            <a:r>
              <a:rPr lang="en-US" i="1" dirty="0" smtClean="0"/>
              <a:t> </a:t>
            </a:r>
            <a:r>
              <a:rPr lang="en-US" i="1" dirty="0" err="1" smtClean="0"/>
              <a:t>det</a:t>
            </a:r>
            <a:r>
              <a:rPr lang="en-US" i="1" dirty="0" smtClean="0"/>
              <a:t> ___</a:t>
            </a:r>
            <a:r>
              <a:rPr lang="en-US" dirty="0" smtClean="0"/>
              <a:t> and __ </a:t>
            </a:r>
            <a:r>
              <a:rPr lang="en-US" i="1" dirty="0" err="1" smtClean="0"/>
              <a:t>är</a:t>
            </a:r>
            <a:r>
              <a:rPr lang="en-US" i="1" dirty="0" smtClean="0"/>
              <a:t> </a:t>
            </a:r>
            <a:r>
              <a:rPr lang="en-US" i="1" dirty="0" err="1" smtClean="0"/>
              <a:t>det</a:t>
            </a:r>
            <a:r>
              <a:rPr lang="en-US" i="1" dirty="0" smtClean="0"/>
              <a:t> </a:t>
            </a:r>
            <a:r>
              <a:rPr lang="en-US" i="1" dirty="0" err="1" smtClean="0"/>
              <a:t>så</a:t>
            </a:r>
            <a:endParaRPr lang="en-US" i="1" dirty="0" smtClean="0"/>
          </a:p>
          <a:p>
            <a:r>
              <a:rPr lang="en-US" dirty="0" smtClean="0"/>
              <a:t>subjects had metronome played into their ears so that they said the words at different speeds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1160</Words>
  <Application>Microsoft Office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ENG 528: Language Change Research Seminar</vt:lpstr>
      <vt:lpstr>Third Laboratory Assignment</vt:lpstr>
      <vt:lpstr>Undershoot: Definitions</vt:lpstr>
      <vt:lpstr>More Definitions</vt:lpstr>
      <vt:lpstr>Plotting Undershoot</vt:lpstr>
      <vt:lpstr>Undershoot plots to tease out phonological distinctions</vt:lpstr>
      <vt:lpstr>Degree of Undershoot can Differ: /a/ vowels in three languages</vt:lpstr>
      <vt:lpstr>Factoring Out Coarticulation</vt:lpstr>
      <vt:lpstr>Lindblom (1963) “Spectrographic Study of Vowel Reduction”</vt:lpstr>
      <vt:lpstr>Lindblom (1963) “Spectrographic Study of Vowel Reduction”</vt:lpstr>
      <vt:lpstr>Lindblom (1963) “Spectrographic Study of Vowel Reduction”</vt:lpstr>
      <vt:lpstr>Reactions to Lindblom (1963)</vt:lpstr>
      <vt:lpstr>Perception and Undershoot</vt:lpstr>
      <vt:lpstr>Conditioned Vowel Shifts</vt:lpstr>
      <vt:lpstr>Discussion Question</vt:lpstr>
      <vt:lpstr>Fun with Vowel Plots</vt:lpstr>
      <vt:lpstr>Today’s lab demo</vt:lpstr>
      <vt:lpstr>References</vt:lpstr>
    </vt:vector>
  </TitlesOfParts>
  <Company>NC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528: Language Change Research Seminar</dc:title>
  <dc:creator>erthomas</dc:creator>
  <cp:lastModifiedBy>erthomas</cp:lastModifiedBy>
  <cp:revision>37</cp:revision>
  <dcterms:created xsi:type="dcterms:W3CDTF">2011-10-04T15:57:59Z</dcterms:created>
  <dcterms:modified xsi:type="dcterms:W3CDTF">2011-12-30T21:41:52Z</dcterms:modified>
</cp:coreProperties>
</file>