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301" r:id="rId9"/>
    <p:sldId id="262" r:id="rId10"/>
    <p:sldId id="276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86" r:id="rId31"/>
    <p:sldId id="283" r:id="rId32"/>
    <p:sldId id="284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5" r:id="rId47"/>
    <p:sldId id="306" r:id="rId48"/>
    <p:sldId id="307" r:id="rId49"/>
    <p:sldId id="30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87B4-8AE9-4B1A-B3B2-BCD55927382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0E0B7-A293-4829-8B3B-B36191BC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 528: Language Change Research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Sociophonetics</a:t>
            </a:r>
            <a:r>
              <a:rPr lang="en-US" dirty="0" smtClean="0"/>
              <a:t>: An Introduction</a:t>
            </a:r>
          </a:p>
          <a:p>
            <a:r>
              <a:rPr lang="en-US" dirty="0" smtClean="0"/>
              <a:t>Chapter 9: Variation and the Cognitive Processing of Sounds</a:t>
            </a:r>
          </a:p>
          <a:p>
            <a:r>
              <a:rPr lang="en-US" dirty="0" smtClean="0"/>
              <a:t>And Related Articles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Different Problem with Distinctive Feature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Mielke</a:t>
            </a:r>
            <a:r>
              <a:rPr lang="en-US" dirty="0" smtClean="0"/>
              <a:t> (2008) found that the three main feature theories together could account for only 70% of known phonological rules in a survey of 628 language varieties</a:t>
            </a:r>
          </a:p>
          <a:p>
            <a:r>
              <a:rPr lang="en-US" dirty="0" smtClean="0"/>
              <a:t>He used this finding to argue that features were acquired, not innate</a:t>
            </a:r>
          </a:p>
        </p:txBody>
      </p:sp>
      <p:pic>
        <p:nvPicPr>
          <p:cNvPr id="4" name="Picture 3" descr="528Mielke_fig7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5584" y="1447800"/>
            <a:ext cx="4908416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Blurring the Phonology/Phonetics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Various studies have found processes that are clearly specified cognitively, but are not discrete or contrastive</a:t>
            </a:r>
          </a:p>
          <a:p>
            <a:r>
              <a:rPr lang="en-US" dirty="0" smtClean="0"/>
              <a:t>We’ll cover three here: variability in cues, phasing of gestures, and variability in undershoot</a:t>
            </a:r>
          </a:p>
          <a:p>
            <a:r>
              <a:rPr lang="en-US" dirty="0" smtClean="0"/>
              <a:t>This opens up the possibility for a probabilistic approach to phonological categories</a:t>
            </a:r>
          </a:p>
          <a:p>
            <a:r>
              <a:rPr lang="en-US" dirty="0" smtClean="0"/>
              <a:t>Note the evidence that phonemes can be fuzzy and ambiguous around the edges: this challenges the notion of </a:t>
            </a:r>
            <a:r>
              <a:rPr lang="en-US" i="1" dirty="0" smtClean="0"/>
              <a:t>invariance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Variability in Cues Used for 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issue is basically about trading relations</a:t>
            </a:r>
          </a:p>
          <a:p>
            <a:r>
              <a:rPr lang="en-US" dirty="0" smtClean="0"/>
              <a:t>Various studies (particularly Kingston &amp; Diehl 1994) have found variation in the cues used for the [voice] feature</a:t>
            </a:r>
          </a:p>
          <a:p>
            <a:r>
              <a:rPr lang="en-US" dirty="0" smtClean="0"/>
              <a:t>Note how </a:t>
            </a:r>
            <a:r>
              <a:rPr lang="en-US" dirty="0" err="1" smtClean="0"/>
              <a:t>Purnell</a:t>
            </a:r>
            <a:r>
              <a:rPr lang="en-US" dirty="0" smtClean="0"/>
              <a:t>, Salmons, and colleagues found variation for [voice] in Wisconsin English (shown on next slide)</a:t>
            </a:r>
          </a:p>
          <a:p>
            <a:r>
              <a:rPr lang="en-US" dirty="0" smtClean="0"/>
              <a:t>Other examples are the [tense] feature for vowels and the height distinction for vowels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Variability in Cues Used for Contrasts: Results from </a:t>
            </a:r>
            <a:r>
              <a:rPr lang="en-US" dirty="0" err="1" smtClean="0"/>
              <a:t>Purnell</a:t>
            </a:r>
            <a:r>
              <a:rPr lang="en-US" dirty="0" smtClean="0"/>
              <a:t> et al. (2005)</a:t>
            </a:r>
            <a:endParaRPr lang="en-US" dirty="0"/>
          </a:p>
        </p:txBody>
      </p:sp>
      <p:pic>
        <p:nvPicPr>
          <p:cNvPr id="4" name="Picture 3" descr="528PurnelletalJEL_f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3886200" cy="3174963"/>
          </a:xfrm>
          <a:prstGeom prst="rect">
            <a:avLst/>
          </a:prstGeom>
        </p:spPr>
      </p:pic>
      <p:pic>
        <p:nvPicPr>
          <p:cNvPr id="5" name="Picture 4" descr="528PurnelletalJEL_fi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284" y="1249680"/>
            <a:ext cx="3701715" cy="3246120"/>
          </a:xfrm>
          <a:prstGeom prst="rect">
            <a:avLst/>
          </a:prstGeom>
        </p:spPr>
      </p:pic>
      <p:pic>
        <p:nvPicPr>
          <p:cNvPr id="6" name="Picture 5" descr="528PurnelletalJEL_fig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8300" y="4571999"/>
            <a:ext cx="2720100" cy="2285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Phasing of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648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We’ve already talked about </a:t>
            </a:r>
            <a:r>
              <a:rPr lang="en-US" dirty="0" err="1" smtClean="0"/>
              <a:t>Fourakis</a:t>
            </a:r>
            <a:r>
              <a:rPr lang="en-US" dirty="0" smtClean="0"/>
              <a:t> &amp; Port (1986); they proposed that languages vary in the </a:t>
            </a:r>
            <a:r>
              <a:rPr lang="en-US" i="1" dirty="0" smtClean="0"/>
              <a:t>phase rules</a:t>
            </a:r>
            <a:r>
              <a:rPr lang="en-US" dirty="0" smtClean="0"/>
              <a:t> they used to implement </a:t>
            </a:r>
            <a:r>
              <a:rPr lang="en-US" dirty="0" err="1" smtClean="0"/>
              <a:t>articulatory</a:t>
            </a:r>
            <a:r>
              <a:rPr lang="en-US" dirty="0" smtClean="0"/>
              <a:t> gestures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29295" y="1524000"/>
          <a:ext cx="491470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3005280" imgH="2795040" progId="">
                  <p:embed/>
                </p:oleObj>
              </mc:Choice>
              <mc:Fallback>
                <p:oleObj r:id="rId3" imgW="3005280" imgH="2795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295" y="1524000"/>
                        <a:ext cx="491470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in Undershoot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191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Note that this can apply to vowels, consonants, lexical tone contours, or </a:t>
            </a:r>
            <a:r>
              <a:rPr lang="en-US" dirty="0" err="1" smtClean="0"/>
              <a:t>intonational</a:t>
            </a:r>
            <a:r>
              <a:rPr lang="en-US" dirty="0" smtClean="0"/>
              <a:t> contours</a:t>
            </a:r>
          </a:p>
          <a:p>
            <a:r>
              <a:rPr lang="en-US" dirty="0" smtClean="0"/>
              <a:t>You’ve already seen the cross-linguistic comparisons of /a/ in Turkish, K’iche’, and English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6600" y="2163806"/>
          <a:ext cx="5791200" cy="484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3348000" imgH="2802240" progId="">
                  <p:embed/>
                </p:oleObj>
              </mc:Choice>
              <mc:Fallback>
                <p:oleObj r:id="rId3" imgW="3348000" imgH="2802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63806"/>
                        <a:ext cx="5791200" cy="4846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362200"/>
            <a:ext cx="228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Arial" pitchFamily="34" charset="0"/>
              <a:buChar char="•"/>
            </a:pPr>
            <a:r>
              <a:rPr lang="en-US" sz="2000" dirty="0" smtClean="0"/>
              <a:t>Here’s a similar difference for a diphthong, as uttered by two speakers who were the same age, were from the same community, and knew each other well</a:t>
            </a:r>
          </a:p>
          <a:p>
            <a:pPr indent="-347472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define a phonological category?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Medin</a:t>
            </a:r>
            <a:r>
              <a:rPr lang="en-US" dirty="0" smtClean="0"/>
              <a:t> &amp; </a:t>
            </a:r>
            <a:r>
              <a:rPr lang="en-US" dirty="0" err="1" smtClean="0"/>
              <a:t>Barsalou</a:t>
            </a:r>
            <a:r>
              <a:rPr lang="en-US" dirty="0" smtClean="0"/>
              <a:t> (1987):</a:t>
            </a:r>
          </a:p>
          <a:p>
            <a:pPr marL="969264" indent="-514350">
              <a:buFont typeface="+mj-lt"/>
              <a:buAutoNum type="arabicPeriod"/>
            </a:pPr>
            <a:r>
              <a:rPr lang="en-US" dirty="0" smtClean="0"/>
              <a:t>By rules: problematic for phonology</a:t>
            </a:r>
          </a:p>
          <a:p>
            <a:pPr marL="969264" indent="-514350">
              <a:buFont typeface="+mj-lt"/>
              <a:buAutoNum type="arabicPeriod"/>
            </a:pPr>
            <a:r>
              <a:rPr lang="en-US" dirty="0" smtClean="0"/>
              <a:t>By prototypes: but is a prototype an average or an ideal (extreme) form?</a:t>
            </a:r>
          </a:p>
          <a:p>
            <a:pPr marL="969264" indent="-514350">
              <a:buFont typeface="+mj-lt"/>
              <a:buAutoNum type="arabicPeriod"/>
            </a:pPr>
            <a:r>
              <a:rPr lang="en-US" dirty="0" smtClean="0"/>
              <a:t>By boundaries</a:t>
            </a:r>
          </a:p>
          <a:p>
            <a:pPr marL="969264" indent="-514350">
              <a:buFont typeface="+mj-lt"/>
              <a:buAutoNum type="arabicPeriod"/>
            </a:pPr>
            <a:r>
              <a:rPr lang="en-US" dirty="0" smtClean="0"/>
              <a:t>By exemplars: a category is a cloud of remembered examples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 vs. Boundaries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Depends on a prototype being an average form, not an extreme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81200" y="2253985"/>
          <a:ext cx="5233987" cy="4527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3" imgW="3000960" imgH="2596320" progId="">
                  <p:embed/>
                </p:oleObj>
              </mc:Choice>
              <mc:Fallback>
                <p:oleObj r:id="rId3" imgW="3000960" imgH="2596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53985"/>
                        <a:ext cx="5233987" cy="4527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Prototypes vs. Boundaries (2): The Perceptual Magnet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Perceptual Magnet Effect was first described by Patricia </a:t>
            </a:r>
            <a:r>
              <a:rPr lang="en-US" dirty="0" err="1" smtClean="0"/>
              <a:t>Kuhl</a:t>
            </a:r>
            <a:r>
              <a:rPr lang="en-US" dirty="0" smtClean="0"/>
              <a:t> (e.g., </a:t>
            </a:r>
            <a:r>
              <a:rPr lang="en-US" dirty="0" err="1" smtClean="0"/>
              <a:t>Kuhl</a:t>
            </a:r>
            <a:r>
              <a:rPr lang="en-US" dirty="0" smtClean="0"/>
              <a:t> 1991)</a:t>
            </a:r>
          </a:p>
          <a:p>
            <a:r>
              <a:rPr lang="en-US" dirty="0" smtClean="0"/>
              <a:t>If it’s present, </a:t>
            </a:r>
            <a:r>
              <a:rPr lang="en-US" dirty="0" err="1" smtClean="0"/>
              <a:t>discriminability</a:t>
            </a:r>
            <a:r>
              <a:rPr lang="en-US" dirty="0" smtClean="0"/>
              <a:t> and goodness ratings will differ for prototype and boundary effects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05000" y="2743200"/>
          <a:ext cx="5516144" cy="4086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3" imgW="3355200" imgH="2485440" progId="">
                  <p:embed/>
                </p:oleObj>
              </mc:Choice>
              <mc:Fallback>
                <p:oleObj r:id="rId3" imgW="3355200" imgH="2485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43200"/>
                        <a:ext cx="5516144" cy="4086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Exemplar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is what’s called an “episodic” approach</a:t>
            </a:r>
          </a:p>
          <a:p>
            <a:r>
              <a:rPr lang="en-US" dirty="0" smtClean="0"/>
              <a:t>Radically different approach to phonology from traditional views, which are called “abstract” approaches</a:t>
            </a:r>
          </a:p>
          <a:p>
            <a:r>
              <a:rPr lang="en-US" dirty="0" smtClean="0"/>
              <a:t>The discovery that the brain has plenty of storage space, obviating the need for minimalism in phonology, is one factor behind it</a:t>
            </a:r>
          </a:p>
          <a:p>
            <a:r>
              <a:rPr lang="en-US" dirty="0" smtClean="0"/>
              <a:t>It holds that people store detailed knowledge of exemplars, including where, when, and from whom they heard an exemplar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Phonology and Phonetics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traditional understanding of the difference between phonetics and phonology (from Bloomfield 1933 and earlier scholars, followed by Chomsky &amp; Halle 1968):</a:t>
            </a:r>
          </a:p>
          <a:p>
            <a:pPr marL="800100">
              <a:buFont typeface="Wingdings" pitchFamily="2" charset="2"/>
              <a:buChar char="§"/>
            </a:pPr>
            <a:r>
              <a:rPr lang="en-US" dirty="0" smtClean="0"/>
              <a:t>Phonology=discrete phenomena (phonemes, features, rules, syllables) that are cognitively represented</a:t>
            </a:r>
          </a:p>
          <a:p>
            <a:pPr marL="800100">
              <a:buFont typeface="Wingdings" pitchFamily="2" charset="2"/>
              <a:buChar char="§"/>
            </a:pPr>
            <a:r>
              <a:rPr lang="en-US" dirty="0" smtClean="0"/>
              <a:t>Phonetics=gradient phenomena (consequences of the construction of the </a:t>
            </a:r>
            <a:r>
              <a:rPr lang="en-US" dirty="0" err="1" smtClean="0"/>
              <a:t>articulatory</a:t>
            </a:r>
            <a:r>
              <a:rPr lang="en-US" dirty="0" smtClean="0"/>
              <a:t> and auditory apparatuses) that are not cognitively represented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Keith Johnson (1997) “Speech Perception without Speaker Normalization: An Exemplar Model” (1)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main pretense of the article is human auditory normalization: note that this is the cognitive issue, not the one sociolinguists usually deal with (reduction of </a:t>
            </a:r>
            <a:r>
              <a:rPr lang="en-US" dirty="0" err="1" smtClean="0"/>
              <a:t>interspeaker</a:t>
            </a:r>
            <a:r>
              <a:rPr lang="en-US" dirty="0" smtClean="0"/>
              <a:t> differences)</a:t>
            </a:r>
          </a:p>
          <a:p>
            <a:r>
              <a:rPr lang="en-US" dirty="0" smtClean="0"/>
              <a:t>All normalization techniques (as well as gesture recovery theories, e.g., </a:t>
            </a:r>
            <a:r>
              <a:rPr lang="en-US" dirty="0" err="1" smtClean="0"/>
              <a:t>Liberman</a:t>
            </a:r>
            <a:r>
              <a:rPr lang="en-US" dirty="0" smtClean="0"/>
              <a:t> &amp; Mattingly 1985, Fowler 1986) assume that listeners have to normalize.  That is, there’s an intermediate step between audition and linguistic processing</a:t>
            </a:r>
          </a:p>
          <a:p>
            <a:r>
              <a:rPr lang="en-US" dirty="0" smtClean="0"/>
              <a:t>p. 146: </a:t>
            </a:r>
            <a:r>
              <a:rPr lang="en-US" i="1" dirty="0" smtClean="0"/>
              <a:t>Exemplar Model</a:t>
            </a:r>
            <a:r>
              <a:rPr lang="en-US" dirty="0" smtClean="0"/>
              <a:t>: “no abstract  category prototypes are posited:” “a perceptual category is defined as the set of all experienced instances of the category”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Keith Johnson (1997) “Speech Perception without Speaker Normalization: An Exemplar Model” (2)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P. 148: speakers “retain speaker-specific information in the long-term category representation (the set of exemplars)”</a:t>
            </a:r>
          </a:p>
          <a:p>
            <a:r>
              <a:rPr lang="en-US" dirty="0" smtClean="0"/>
              <a:t>Word frequency has an effect (see reference to </a:t>
            </a:r>
            <a:r>
              <a:rPr lang="en-US" dirty="0" err="1" smtClean="0"/>
              <a:t>Ganong</a:t>
            </a:r>
            <a:r>
              <a:rPr lang="en-US" dirty="0" smtClean="0"/>
              <a:t> 1980) because common words have more exemplars that are recent, i.e., fresh in the listeners’ mind</a:t>
            </a:r>
          </a:p>
          <a:p>
            <a:r>
              <a:rPr lang="en-US" dirty="0" smtClean="0"/>
              <a:t> </a:t>
            </a:r>
          </a:p>
          <a:p>
            <a:r>
              <a:rPr lang="en-US" dirty="0" err="1" smtClean="0"/>
              <a:t>d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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</a:t>
            </a:r>
            <a:r>
              <a:rPr lang="en-US" dirty="0" smtClean="0"/>
              <a:t>w</a:t>
            </a:r>
            <a:r>
              <a:rPr lang="en-US" baseline="-25000" dirty="0" smtClean="0"/>
              <a:t>m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im</a:t>
            </a:r>
            <a:r>
              <a:rPr lang="en-US" dirty="0" err="1" smtClean="0"/>
              <a:t>-x</a:t>
            </a:r>
            <a:r>
              <a:rPr lang="en-US" baseline="-25000" dirty="0" err="1" smtClean="0"/>
              <a:t>jm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), where </a:t>
            </a:r>
          </a:p>
          <a:p>
            <a:pPr lvl="1">
              <a:buNone/>
            </a:pPr>
            <a:r>
              <a:rPr lang="en-US" dirty="0" smtClean="0"/>
              <a:t>	  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ij</a:t>
            </a:r>
            <a:r>
              <a:rPr lang="en-US" dirty="0" smtClean="0"/>
              <a:t> = Euclidian distance between exemplars </a:t>
            </a:r>
            <a:r>
              <a:rPr lang="en-US" dirty="0" err="1" smtClean="0"/>
              <a:t>i</a:t>
            </a:r>
            <a:r>
              <a:rPr lang="en-US" dirty="0" smtClean="0"/>
              <a:t> and j</a:t>
            </a:r>
          </a:p>
          <a:p>
            <a:r>
              <a:rPr lang="en-US" dirty="0" smtClean="0"/>
              <a:t>	w</a:t>
            </a:r>
            <a:r>
              <a:rPr lang="en-US" baseline="-25000" dirty="0" smtClean="0"/>
              <a:t>m</a:t>
            </a:r>
            <a:r>
              <a:rPr lang="en-US" dirty="0" smtClean="0"/>
              <a:t>= attention weight for m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im</a:t>
            </a:r>
            <a:r>
              <a:rPr lang="en-US" dirty="0" smtClean="0"/>
              <a:t> = auditory property m of exemplar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jm</a:t>
            </a:r>
            <a:r>
              <a:rPr lang="en-US" dirty="0" smtClean="0"/>
              <a:t> = auditory property m of exemplar j</a:t>
            </a:r>
          </a:p>
          <a:p>
            <a:r>
              <a:rPr lang="en-US" dirty="0" err="1" smtClean="0"/>
              <a:t>s</a:t>
            </a:r>
            <a:r>
              <a:rPr lang="en-US" baseline="-25000" dirty="0" err="1" smtClean="0"/>
              <a:t>ij</a:t>
            </a:r>
            <a:r>
              <a:rPr lang="en-US" dirty="0" smtClean="0"/>
              <a:t> = exp(-</a:t>
            </a:r>
            <a:r>
              <a:rPr lang="en-US" dirty="0" err="1" smtClean="0"/>
              <a:t>cd</a:t>
            </a:r>
            <a:r>
              <a:rPr lang="en-US" baseline="-25000" dirty="0" err="1" smtClean="0"/>
              <a:t>ij</a:t>
            </a:r>
            <a:r>
              <a:rPr lang="en-US" dirty="0" smtClean="0"/>
              <a:t>)			</a:t>
            </a:r>
          </a:p>
          <a:p>
            <a:pPr lvl="1">
              <a:buNone/>
            </a:pPr>
            <a:r>
              <a:rPr lang="en-US" dirty="0" smtClean="0"/>
              <a:t>		c = sensitivity constant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ij</a:t>
            </a:r>
            <a:r>
              <a:rPr lang="en-US" dirty="0" smtClean="0"/>
              <a:t> = auditory similarity between exemplars </a:t>
            </a:r>
            <a:r>
              <a:rPr lang="en-US" dirty="0" err="1" smtClean="0"/>
              <a:t>i</a:t>
            </a:r>
            <a:r>
              <a:rPr lang="en-US" dirty="0" smtClean="0"/>
              <a:t> and j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Keith Johnson (1997) “Speech Perception without Speaker Normalization: An Exemplar Model” (3)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Solutions to the “head-filling-up problem:”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There’s more memory space in the brain than generativists assumed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a connectionist model involving mapping of exemplars into auditory space would help solve it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Attention weights and association weights are learned by a neural network method (“feedback on correct categorization”)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The JND (just noticeable difference) effect makes this plausible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Keith Johnson (1997) “Speech Perception without Speaker Normalization: An Exemplar Model” (4)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 suggests that the production/perception link comes from one’s own speech by means of gestural mirages (similar to </a:t>
            </a:r>
            <a:r>
              <a:rPr lang="en-US" dirty="0" err="1" smtClean="0"/>
              <a:t>Liberman’s</a:t>
            </a:r>
            <a:r>
              <a:rPr lang="en-US" dirty="0" smtClean="0"/>
              <a:t> Motor Theory and Fowler’s Direct Realism*)</a:t>
            </a:r>
          </a:p>
          <a:p>
            <a:r>
              <a:rPr lang="en-US" dirty="0" smtClean="0"/>
              <a:t>In the conclusion, he briefly mentions that his account would explain not only </a:t>
            </a:r>
            <a:r>
              <a:rPr lang="en-US" dirty="0" err="1" smtClean="0"/>
              <a:t>interspeaker</a:t>
            </a:r>
            <a:r>
              <a:rPr lang="en-US" dirty="0" smtClean="0"/>
              <a:t> recognition, but also </a:t>
            </a:r>
          </a:p>
          <a:p>
            <a:pPr marL="804672">
              <a:buNone/>
            </a:pPr>
            <a:r>
              <a:rPr lang="en-US" dirty="0" smtClean="0"/>
              <a:t>a) recognition of speech at different rates and </a:t>
            </a:r>
          </a:p>
          <a:p>
            <a:pPr marL="804672">
              <a:buNone/>
            </a:pPr>
            <a:r>
              <a:rPr lang="en-US" dirty="0" smtClean="0"/>
              <a:t>b) the fact that increased exposure to a dialect increases your ability to understand it</a:t>
            </a:r>
          </a:p>
          <a:p>
            <a:pPr>
              <a:buNone/>
            </a:pPr>
            <a:r>
              <a:rPr lang="en-US" sz="2600" dirty="0" smtClean="0"/>
              <a:t>*Fowler argued that listeners perceive gestures not by means of a specialized decoder, as in the Motor Theory, but because information in the acoustic signal specifies the gestures that form it</a:t>
            </a:r>
            <a:endParaRPr lang="en-US" sz="2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John Coleman (2002), “Phonetic Representations in the Mental Lexicon”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Coleman argues that: </a:t>
            </a:r>
          </a:p>
          <a:p>
            <a:pPr marL="804672">
              <a:buNone/>
            </a:pPr>
            <a:r>
              <a:rPr lang="en-US" dirty="0" smtClean="0"/>
              <a:t>1.  mental representations of sounds are phonetic, not phonological</a:t>
            </a:r>
          </a:p>
          <a:p>
            <a:pPr marL="804672">
              <a:buNone/>
            </a:pPr>
            <a:r>
              <a:rPr lang="en-US" dirty="0" smtClean="0"/>
              <a:t>2.  phonological competence utilizes statistical properties</a:t>
            </a:r>
          </a:p>
          <a:p>
            <a:pPr marL="804672">
              <a:buNone/>
            </a:pPr>
            <a:r>
              <a:rPr lang="en-US" dirty="0" smtClean="0"/>
              <a:t>3.  phonetic, statistical, and semantic knowledge account for many “phonological” realms</a:t>
            </a:r>
          </a:p>
          <a:p>
            <a:r>
              <a:rPr lang="en-US" dirty="0" smtClean="0"/>
              <a:t>Basically, he’s against the levels of abstraction proposed by </a:t>
            </a:r>
            <a:r>
              <a:rPr lang="en-US" dirty="0" err="1" smtClean="0"/>
              <a:t>phonologists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He says that you have to test phonological theories empirically, not philosophically (e.g., judging them by how parsimonious they are)—exactly what John </a:t>
            </a:r>
            <a:r>
              <a:rPr lang="en-US" dirty="0" err="1" smtClean="0"/>
              <a:t>Ohala</a:t>
            </a:r>
            <a:r>
              <a:rPr lang="en-US" dirty="0" smtClean="0"/>
              <a:t> has said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John Coleman (2002), “Phonetic Representations in the Mental Lexicon”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Various units seem to support an abstract level (but…):</a:t>
            </a:r>
          </a:p>
          <a:p>
            <a:pPr marL="347472" indent="0"/>
            <a:r>
              <a:rPr lang="en-US" i="1" dirty="0" smtClean="0"/>
              <a:t>syllable</a:t>
            </a:r>
            <a:r>
              <a:rPr lang="en-US" dirty="0" smtClean="0"/>
              <a:t>—note, though, that studies of both infants and adults show a link between syllables and statistical probabilities</a:t>
            </a:r>
          </a:p>
          <a:p>
            <a:pPr marL="347472" indent="0"/>
            <a:r>
              <a:rPr lang="en-US" i="1" dirty="0" smtClean="0"/>
              <a:t>foot</a:t>
            </a:r>
            <a:r>
              <a:rPr lang="en-US" dirty="0" smtClean="0"/>
              <a:t>—here, again, statistical probability offers an alternative explanation</a:t>
            </a:r>
          </a:p>
          <a:p>
            <a:pPr marL="347472" indent="0"/>
            <a:r>
              <a:rPr lang="en-US" i="1" dirty="0" err="1" smtClean="0"/>
              <a:t>mora</a:t>
            </a:r>
            <a:r>
              <a:rPr lang="en-US" i="1" dirty="0" smtClean="0"/>
              <a:t>, onset, rhyme</a:t>
            </a:r>
            <a:r>
              <a:rPr lang="en-US" dirty="0" smtClean="0"/>
              <a:t>—he basically says only that psychological evidence is shaky for </a:t>
            </a:r>
            <a:r>
              <a:rPr lang="en-US" dirty="0" err="1" smtClean="0"/>
              <a:t>morae</a:t>
            </a:r>
            <a:r>
              <a:rPr lang="en-US" dirty="0" smtClean="0"/>
              <a:t> but strong for onsets and rhymes</a:t>
            </a:r>
          </a:p>
          <a:p>
            <a:pPr marL="347472" indent="0"/>
            <a:r>
              <a:rPr lang="en-US" i="1" dirty="0" smtClean="0"/>
              <a:t>phonemes</a:t>
            </a:r>
            <a:r>
              <a:rPr lang="en-US" dirty="0" smtClean="0"/>
              <a:t>—beware of evidence from subjects who are alphabetic literates</a:t>
            </a:r>
          </a:p>
          <a:p>
            <a:pPr marL="804672" indent="0">
              <a:buFont typeface="Wingdings" pitchFamily="2" charset="2"/>
              <a:buChar char="§"/>
            </a:pPr>
            <a:r>
              <a:rPr lang="en-US" dirty="0" smtClean="0"/>
              <a:t>brain activation studies don’t seem to support phonemes well  </a:t>
            </a:r>
          </a:p>
          <a:p>
            <a:pPr marL="804672" indent="0">
              <a:buFont typeface="Wingdings" pitchFamily="2" charset="2"/>
              <a:buChar char="§"/>
            </a:pPr>
            <a:r>
              <a:rPr lang="en-US" dirty="0" err="1" smtClean="0"/>
              <a:t>Kuhl’s</a:t>
            </a:r>
            <a:r>
              <a:rPr lang="en-US" dirty="0" smtClean="0"/>
              <a:t> “perceptual magnet effect” construct makes phonemes look like statistical constructs</a:t>
            </a:r>
          </a:p>
          <a:p>
            <a:pPr marL="347472" indent="0"/>
            <a:r>
              <a:rPr lang="en-US" i="1" dirty="0" smtClean="0"/>
              <a:t>features</a:t>
            </a:r>
            <a:r>
              <a:rPr lang="en-US" dirty="0" smtClean="0"/>
              <a:t>—they work insofar as they represent phonetic properties </a:t>
            </a:r>
          </a:p>
          <a:p>
            <a:pPr marL="804672" indent="0">
              <a:buFont typeface="Wingdings" pitchFamily="2" charset="2"/>
              <a:buChar char="§"/>
            </a:pPr>
            <a:r>
              <a:rPr lang="en-US" dirty="0" smtClean="0"/>
              <a:t>between a phonetic (with gradual tapering off) and phonological (with abrupt shift) model of phonic boundaries, though, all the evidence  favors a phonetic one</a:t>
            </a:r>
          </a:p>
          <a:p>
            <a:pPr marL="804672" indent="0">
              <a:buFont typeface="Wingdings" pitchFamily="2" charset="2"/>
              <a:buChar char="§"/>
            </a:pPr>
            <a:r>
              <a:rPr lang="en-US" dirty="0" smtClean="0"/>
              <a:t>phonological categories consist of two dimensions:</a:t>
            </a:r>
          </a:p>
          <a:p>
            <a:pPr marL="1261872" indent="0">
              <a:buFont typeface="Courier New" pitchFamily="49" charset="0"/>
              <a:buChar char="o"/>
            </a:pPr>
            <a:r>
              <a:rPr lang="en-US" dirty="0" smtClean="0"/>
              <a:t>continuous physical scale (mostly for production)</a:t>
            </a:r>
          </a:p>
          <a:p>
            <a:pPr marL="1261872" indent="0">
              <a:buFont typeface="Courier New" pitchFamily="49" charset="0"/>
              <a:buChar char="o"/>
            </a:pPr>
            <a:r>
              <a:rPr lang="en-US" dirty="0" smtClean="0"/>
              <a:t>continuous probability scale (mostly for perception)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John Coleman (2002), “Phonetic Representations in the Mental Lexicon” (3)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Then he names various other pieces of evidence, among them: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	Incomplete neutralization (e.g., German final stops)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	Variable rules—but he says that sociolinguists didn’t get them right (the rules were binary except for their output, and you can’t write them without either </a:t>
            </a:r>
            <a:r>
              <a:rPr lang="en-US" dirty="0" err="1" smtClean="0"/>
              <a:t>overgenerating</a:t>
            </a:r>
            <a:r>
              <a:rPr lang="en-US" dirty="0" smtClean="0"/>
              <a:t> or missing the generalization)</a:t>
            </a:r>
          </a:p>
          <a:p>
            <a:r>
              <a:rPr lang="en-US" dirty="0" smtClean="0"/>
              <a:t>Previous familiarity with a voice increases accuracy of word identification—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therefore, redundant features are stored alongside distinctive ones (recall all the phonetic features used to mark a single contrast)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John Coleman (2002), “Phonetic Representations in the Mental Lexicon” (4)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P. 125:  knowledge of word forms includes knowledge of: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	1.  fine phonetic details, well beyond “phonological features”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	2.  word frequencies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	3.  statistical patterns of phonetic variation, as well as correlation with pragmatic context and sociolinguistic factors</a:t>
            </a:r>
          </a:p>
          <a:p>
            <a:r>
              <a:rPr lang="en-US" dirty="0" smtClean="0"/>
              <a:t>He concludes by giving a time/frequency model of linguistic representation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John Coleman (2002), “Phonetic Representations in the Mental Lexicon” (5)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P. 126: new conception of lexical representation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	1.  word forms are stored as memories of auditory/</a:t>
            </a:r>
            <a:r>
              <a:rPr lang="en-US" dirty="0" err="1" smtClean="0"/>
              <a:t>articulatory</a:t>
            </a:r>
            <a:r>
              <a:rPr lang="en-US" dirty="0" smtClean="0"/>
              <a:t> experience, not as phonological abstractions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	2.  phonological constituents are statistical regularities from that experience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	3.  phonological abilities can arise either from storage (minimal pair discrimination) or on-line (phoneme monitoring)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Exemplar Theory vs. 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two give very similar results: in both cases, a target value emerges</a:t>
            </a:r>
          </a:p>
          <a:p>
            <a:r>
              <a:rPr lang="en-US" dirty="0" smtClean="0"/>
              <a:t>The difference is that the target is immobile for a prototype effect but malleable (with exposure to new exemplars) for an exemplar effect</a:t>
            </a:r>
          </a:p>
          <a:p>
            <a:r>
              <a:rPr lang="en-US" dirty="0" smtClean="0"/>
              <a:t>To test them against each other, you’d need an experiment in which you exposed subjects to lots of unusual exemplars and then examined their behavior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Generative Phonology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Chomsky and Halle (1968), </a:t>
            </a:r>
            <a:r>
              <a:rPr lang="en-US" sz="2600" i="1" dirty="0" smtClean="0"/>
              <a:t>The Sound Pattern of English</a:t>
            </a:r>
            <a:r>
              <a:rPr lang="en-US" sz="2600" dirty="0" smtClean="0"/>
              <a:t> (</a:t>
            </a:r>
            <a:r>
              <a:rPr lang="en-US" sz="2600" i="1" dirty="0" smtClean="0"/>
              <a:t>SPE</a:t>
            </a:r>
            <a:r>
              <a:rPr lang="en-US" sz="2600" dirty="0" smtClean="0"/>
              <a:t>), was the Bible of phonology for a long time</a:t>
            </a:r>
          </a:p>
          <a:p>
            <a:r>
              <a:rPr lang="en-US" sz="2600" dirty="0" smtClean="0"/>
              <a:t>It provided a list of phonological features for English sounds: e.g., [t] is [-</a:t>
            </a:r>
            <a:r>
              <a:rPr lang="en-US" sz="2600" dirty="0" err="1" smtClean="0"/>
              <a:t>syl</a:t>
            </a:r>
            <a:r>
              <a:rPr lang="en-US" sz="2600" dirty="0" smtClean="0"/>
              <a:t>, +cons, -son, -voiced, -cont, +</a:t>
            </a:r>
            <a:r>
              <a:rPr lang="en-US" sz="2600" dirty="0" err="1" smtClean="0"/>
              <a:t>cor</a:t>
            </a:r>
            <a:r>
              <a:rPr lang="en-US" sz="2600" dirty="0" smtClean="0"/>
              <a:t>, -lab, +ant, -</a:t>
            </a:r>
            <a:r>
              <a:rPr lang="en-US" sz="2600" dirty="0" err="1" smtClean="0"/>
              <a:t>constr</a:t>
            </a:r>
            <a:r>
              <a:rPr lang="en-US" sz="2600" dirty="0" smtClean="0"/>
              <a:t>]; the features were developed from earlier feature systems</a:t>
            </a:r>
          </a:p>
          <a:p>
            <a:r>
              <a:rPr lang="en-US" sz="2600" dirty="0" smtClean="0"/>
              <a:t>It adopted the standard way of writing phonological rules, e.g., [+</a:t>
            </a:r>
            <a:r>
              <a:rPr lang="en-US" sz="2600" dirty="0" err="1" smtClean="0"/>
              <a:t>cont,+ant</a:t>
            </a:r>
            <a:r>
              <a:rPr lang="en-US" sz="2600" dirty="0" smtClean="0"/>
              <a:t>]</a:t>
            </a:r>
            <a:r>
              <a:rPr lang="en-US" sz="2600" dirty="0" smtClean="0">
                <a:sym typeface="Symbol"/>
              </a:rPr>
              <a:t>[+voice]/[+voice]_[+voice] for voicing of certain Old English fricatives</a:t>
            </a:r>
          </a:p>
          <a:p>
            <a:r>
              <a:rPr lang="en-US" sz="2600" dirty="0" smtClean="0">
                <a:sym typeface="Symbol"/>
              </a:rPr>
              <a:t>It also included detailed derivations for such pairs as </a:t>
            </a:r>
            <a:r>
              <a:rPr lang="en-US" sz="2600" i="1" dirty="0" smtClean="0">
                <a:sym typeface="Symbol"/>
              </a:rPr>
              <a:t>divine/divinity</a:t>
            </a:r>
            <a:r>
              <a:rPr lang="en-US" sz="2600" dirty="0" smtClean="0">
                <a:sym typeface="Symbol"/>
              </a:rPr>
              <a:t>, </a:t>
            </a:r>
            <a:r>
              <a:rPr lang="en-US" sz="2600" i="1" dirty="0" smtClean="0">
                <a:sym typeface="Symbol"/>
              </a:rPr>
              <a:t>serene/serenity</a:t>
            </a:r>
            <a:r>
              <a:rPr lang="en-US" sz="2600" dirty="0" smtClean="0">
                <a:sym typeface="Symbol"/>
              </a:rPr>
              <a:t>, </a:t>
            </a:r>
            <a:r>
              <a:rPr lang="en-US" sz="2600" i="1" dirty="0" smtClean="0">
                <a:sym typeface="Symbol"/>
              </a:rPr>
              <a:t>sane/sanity</a:t>
            </a:r>
            <a:r>
              <a:rPr lang="en-US" sz="2600" dirty="0" smtClean="0">
                <a:sym typeface="Symbol"/>
              </a:rPr>
              <a:t>, </a:t>
            </a:r>
            <a:r>
              <a:rPr lang="en-US" sz="2600" i="1" dirty="0" smtClean="0">
                <a:sym typeface="Symbol"/>
              </a:rPr>
              <a:t>code/codify</a:t>
            </a:r>
            <a:r>
              <a:rPr lang="en-US" sz="2600" dirty="0" smtClean="0">
                <a:sym typeface="Symbol"/>
              </a:rPr>
              <a:t> </a:t>
            </a:r>
            <a:endParaRPr lang="en-US" sz="2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Maye</a:t>
            </a:r>
            <a:r>
              <a:rPr lang="en-US" sz="3000" dirty="0" smtClean="0"/>
              <a:t>, </a:t>
            </a:r>
            <a:r>
              <a:rPr lang="en-US" sz="3000" dirty="0" err="1" smtClean="0"/>
              <a:t>Aslin</a:t>
            </a:r>
            <a:r>
              <a:rPr lang="en-US" sz="3000" dirty="0" smtClean="0"/>
              <a:t>, &amp; </a:t>
            </a:r>
            <a:r>
              <a:rPr lang="en-US" sz="3000" dirty="0" err="1" smtClean="0"/>
              <a:t>Tannenhaus</a:t>
            </a:r>
            <a:r>
              <a:rPr lang="en-US" sz="3000" dirty="0" smtClean="0"/>
              <a:t> (2008): “The </a:t>
            </a:r>
            <a:r>
              <a:rPr lang="en-US" sz="3000" dirty="0" err="1" smtClean="0"/>
              <a:t>weckud</a:t>
            </a:r>
            <a:r>
              <a:rPr lang="en-US" sz="3000" dirty="0" smtClean="0"/>
              <a:t> </a:t>
            </a:r>
            <a:r>
              <a:rPr lang="en-US" sz="3000" dirty="0" err="1" smtClean="0"/>
              <a:t>wetch</a:t>
            </a:r>
            <a:r>
              <a:rPr lang="en-US" sz="3000" dirty="0" smtClean="0"/>
              <a:t> of the </a:t>
            </a:r>
            <a:r>
              <a:rPr lang="en-US" sz="3000" dirty="0" err="1" smtClean="0"/>
              <a:t>wast</a:t>
            </a:r>
            <a:r>
              <a:rPr lang="en-US" sz="3000" dirty="0" smtClean="0"/>
              <a:t>: Lexical adaptation to a novel accent”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Listeners heard 20 minutes of </a:t>
            </a:r>
            <a:r>
              <a:rPr lang="en-US" i="1" dirty="0" smtClean="0"/>
              <a:t>The Wizard of Oz</a:t>
            </a:r>
            <a:r>
              <a:rPr lang="en-US" dirty="0" smtClean="0"/>
              <a:t> with all the front vowels lowered</a:t>
            </a:r>
          </a:p>
          <a:p>
            <a:r>
              <a:rPr lang="en-US" dirty="0" smtClean="0"/>
              <a:t>Then they had to judge whether stimuli were real words or not</a:t>
            </a:r>
          </a:p>
          <a:p>
            <a:r>
              <a:rPr lang="en-US" dirty="0" smtClean="0"/>
              <a:t>Their judgments reflected the vowel lowering they’d heard: they rated lowered vowels as good exemplars</a:t>
            </a:r>
          </a:p>
          <a:p>
            <a:r>
              <a:rPr lang="en-US" dirty="0" smtClean="0"/>
              <a:t>To test whether their judgment norms were lowered or just relaxed (i.e., expanded), they ran a second experiment in which the stimuli included raised vowels</a:t>
            </a:r>
          </a:p>
          <a:p>
            <a:r>
              <a:rPr lang="en-US" dirty="0" smtClean="0"/>
              <a:t>Subjects did not rate the raised vowels as good exemplars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Exemplar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Child language acquisition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Speech perception, especially as an alternative to normalization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Speech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Accounting for how language users connect linguistic variants with social identity/ </a:t>
            </a:r>
            <a:r>
              <a:rPr lang="en-US" dirty="0" err="1" smtClean="0"/>
              <a:t>indexicality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Exemplar Theory Affects Sociolinguistics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It makes sociolinguists look good, since we’ve been saying for years that social factors are part of Grammar</a:t>
            </a:r>
          </a:p>
          <a:p>
            <a:pPr lvl="0"/>
            <a:r>
              <a:rPr lang="en-US" dirty="0" smtClean="0"/>
              <a:t>There are lots of fine phonetic variants to use as variables</a:t>
            </a:r>
          </a:p>
          <a:p>
            <a:pPr lvl="0"/>
            <a:r>
              <a:rPr lang="en-US" dirty="0" smtClean="0"/>
              <a:t>It puts us on the track to look at mental representation of language</a:t>
            </a:r>
          </a:p>
          <a:p>
            <a:pPr lvl="0"/>
            <a:r>
              <a:rPr lang="en-US" dirty="0" smtClean="0"/>
              <a:t>For sound change, the fine phonetic factors are now key (as well as being cognitively encoded)</a:t>
            </a:r>
          </a:p>
          <a:p>
            <a:pPr lvl="0"/>
            <a:r>
              <a:rPr lang="en-US" dirty="0" smtClean="0"/>
              <a:t>Also for sound change, the probabilistic component facilitates sound change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err="1" smtClean="0"/>
              <a:t>Foulkes</a:t>
            </a:r>
            <a:r>
              <a:rPr lang="en-US" sz="3800" dirty="0" smtClean="0"/>
              <a:t> and Docherty (2006), “The Social Life of Phonetics and Phonology”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start out talking about the consonantal variation that we saw in another paper by them earlier</a:t>
            </a:r>
          </a:p>
          <a:p>
            <a:r>
              <a:rPr lang="en-US" dirty="0" smtClean="0"/>
              <a:t>On pp. 425-432, they get into Exemplar Theory and how it impacts sociolinguistics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err="1" smtClean="0"/>
              <a:t>Foulkes</a:t>
            </a:r>
            <a:r>
              <a:rPr lang="en-US" sz="3800" dirty="0" smtClean="0"/>
              <a:t> and Docherty (2006), “The Social Life of Phonetics and Phonology”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Phonology theories have a lot of trouble with variation; often they ignore it (e.g., </a:t>
            </a:r>
            <a:r>
              <a:rPr lang="en-US" i="1" dirty="0" smtClean="0"/>
              <a:t>SPE</a:t>
            </a:r>
            <a:r>
              <a:rPr lang="en-US" dirty="0" smtClean="0"/>
              <a:t>); when they do address it, they do it clumsily</a:t>
            </a:r>
          </a:p>
          <a:p>
            <a:pPr marL="804672" lvl="0">
              <a:buFont typeface="Wingdings" pitchFamily="2" charset="2"/>
              <a:buChar char="§"/>
            </a:pPr>
            <a:r>
              <a:rPr lang="en-US" dirty="0" smtClean="0"/>
              <a:t>optional rules and variable rule orderings (response to generative phonology)</a:t>
            </a:r>
          </a:p>
          <a:p>
            <a:pPr marL="804672" lvl="0">
              <a:buFont typeface="Wingdings" pitchFamily="2" charset="2"/>
              <a:buChar char="§"/>
            </a:pPr>
            <a:r>
              <a:rPr lang="en-US" dirty="0" smtClean="0"/>
              <a:t>alternative constraint rankings or unordered </a:t>
            </a:r>
            <a:r>
              <a:rPr lang="en-US" dirty="0" err="1" smtClean="0"/>
              <a:t>clusterings</a:t>
            </a:r>
            <a:r>
              <a:rPr lang="en-US" dirty="0" smtClean="0"/>
              <a:t> of constraints (Optimality Theory)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err="1" smtClean="0"/>
              <a:t>Foulkes</a:t>
            </a:r>
            <a:r>
              <a:rPr lang="en-US" sz="3800" dirty="0" smtClean="0"/>
              <a:t> and Docherty (2006), “The Social Life of Phonetics and Phonology”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Exemplar Theory has variation built into it:</a:t>
            </a:r>
          </a:p>
          <a:p>
            <a:pPr marL="804672" lvl="0">
              <a:buFont typeface="Wingdings" pitchFamily="2" charset="2"/>
              <a:buChar char="§"/>
            </a:pPr>
            <a:r>
              <a:rPr lang="en-US" sz="3400" dirty="0" smtClean="0"/>
              <a:t>lexical representations aren’t stored in abstract or </a:t>
            </a:r>
            <a:r>
              <a:rPr lang="en-US" sz="3400" i="1" dirty="0" smtClean="0"/>
              <a:t>invariant</a:t>
            </a:r>
            <a:r>
              <a:rPr lang="en-US" sz="3400" dirty="0" smtClean="0"/>
              <a:t> form</a:t>
            </a:r>
          </a:p>
          <a:p>
            <a:pPr marL="804672" lvl="0">
              <a:buFont typeface="Wingdings" pitchFamily="2" charset="2"/>
              <a:buChar char="§"/>
            </a:pPr>
            <a:r>
              <a:rPr lang="en-US" sz="3400" dirty="0" smtClean="0"/>
              <a:t>language users have detailed memories of exemplars, including both the phonetic realization, the context, and the speaker</a:t>
            </a:r>
          </a:p>
          <a:p>
            <a:pPr marL="804672" lvl="0">
              <a:buFont typeface="Wingdings" pitchFamily="2" charset="2"/>
              <a:buChar char="§"/>
            </a:pPr>
            <a:r>
              <a:rPr lang="en-US" sz="3400" dirty="0" smtClean="0"/>
              <a:t>that provides a mechanism for sociolinguistic findings that speakers index social meanings with particular variants</a:t>
            </a:r>
          </a:p>
          <a:p>
            <a:pPr marL="804672" lvl="0">
              <a:buFont typeface="Wingdings" pitchFamily="2" charset="2"/>
              <a:buChar char="§"/>
            </a:pPr>
            <a:r>
              <a:rPr lang="en-US" sz="3400" dirty="0" smtClean="0"/>
              <a:t>the probabilistic aspect of Exemplar Theory accounts for how speakers can change their usage as they mature; building socio-indexical knowledge is part of language acquisition</a:t>
            </a:r>
          </a:p>
          <a:p>
            <a:pPr marL="804672" lvl="0">
              <a:buFont typeface="Wingdings" pitchFamily="2" charset="2"/>
              <a:buChar char="§"/>
            </a:pPr>
            <a:r>
              <a:rPr lang="en-US" sz="3400" dirty="0" smtClean="0"/>
              <a:t>this also allows for fluidity in socio-indexical meanings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Exemplar Theory (1): Memory 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Autofit/>
          </a:bodyPr>
          <a:lstStyle/>
          <a:p>
            <a:r>
              <a:rPr lang="en-US" sz="2300" dirty="0" smtClean="0"/>
              <a:t>Memory saturation is the “head-filling-up problem”</a:t>
            </a:r>
          </a:p>
          <a:p>
            <a:r>
              <a:rPr lang="en-US" sz="2300" dirty="0" smtClean="0"/>
              <a:t>People can’t possibly remember every token they’ve ever heard</a:t>
            </a:r>
          </a:p>
          <a:p>
            <a:r>
              <a:rPr lang="en-US" sz="2300" dirty="0" smtClean="0"/>
              <a:t>To review, Johnson (1997) said that:</a:t>
            </a:r>
          </a:p>
          <a:p>
            <a:pPr marL="804672">
              <a:buFont typeface="Wingdings" pitchFamily="2" charset="2"/>
              <a:buChar char="§"/>
            </a:pPr>
            <a:r>
              <a:rPr lang="en-US" sz="2300" dirty="0" smtClean="0"/>
              <a:t>There’s more memory space in the brain than generativists assumed</a:t>
            </a:r>
          </a:p>
          <a:p>
            <a:pPr marL="804672">
              <a:buFont typeface="Wingdings" pitchFamily="2" charset="2"/>
              <a:buChar char="§"/>
            </a:pPr>
            <a:r>
              <a:rPr lang="en-US" sz="2300" dirty="0" smtClean="0"/>
              <a:t>a connectionist model involving mapping of exemplars into auditory space would help solve it</a:t>
            </a:r>
          </a:p>
          <a:p>
            <a:pPr marL="804672">
              <a:buFont typeface="Wingdings" pitchFamily="2" charset="2"/>
              <a:buChar char="§"/>
            </a:pPr>
            <a:r>
              <a:rPr lang="en-US" sz="2300" dirty="0" smtClean="0"/>
              <a:t>Attention weights and association weights are learned by a neural network method (“feedback on correct categorization”)</a:t>
            </a:r>
          </a:p>
          <a:p>
            <a:r>
              <a:rPr lang="en-US" sz="2300" dirty="0" err="1" smtClean="0"/>
              <a:t>Pierrehumbert</a:t>
            </a:r>
            <a:r>
              <a:rPr lang="en-US" sz="2300" dirty="0" smtClean="0"/>
              <a:t> (2006) added that certain events are more salient, more memorable, to listeners than others.  (She cites an analogy of going by a store every day, which loses its saliency.)</a:t>
            </a:r>
            <a:endParaRPr lang="en-US" sz="23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Exemplar Theory (2): Lack of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People can learn new words they hear rapidly</a:t>
            </a:r>
          </a:p>
          <a:p>
            <a:r>
              <a:rPr lang="en-US" dirty="0" smtClean="0"/>
              <a:t>A very literal interpretation of Exemplar Theory would hold that only previously heard words can be interpreted</a:t>
            </a:r>
          </a:p>
          <a:p>
            <a:r>
              <a:rPr lang="en-US" dirty="0" smtClean="0"/>
              <a:t>Also, there’s quite a bit of evidence for certain abstractions, e.g., the vowel/consonant distinction or syllables and their constituent parts</a:t>
            </a:r>
          </a:p>
          <a:p>
            <a:r>
              <a:rPr lang="en-US" dirty="0" smtClean="0"/>
              <a:t>This points out the need for some level of abstraction</a:t>
            </a:r>
          </a:p>
          <a:p>
            <a:r>
              <a:rPr lang="en-US" dirty="0" smtClean="0"/>
              <a:t>In actuality, Exemplar Theorists hold that people develop phonological categories through hearing lots of exemplars, and new words are matched to these categories</a:t>
            </a:r>
          </a:p>
          <a:p>
            <a:r>
              <a:rPr lang="en-US" dirty="0" smtClean="0"/>
              <a:t>We’ll come back to this issue when we get to </a:t>
            </a:r>
            <a:r>
              <a:rPr lang="en-US" dirty="0" err="1" smtClean="0"/>
              <a:t>Pierrehumbert</a:t>
            </a:r>
            <a:r>
              <a:rPr lang="en-US" dirty="0" smtClean="0"/>
              <a:t> (2006) and two other articles I didn’t assign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Problems with Exemplar Theory (3): Lack of Lexical Diffusion in Sound Change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209800"/>
          </a:xfrm>
        </p:spPr>
        <p:txBody>
          <a:bodyPr>
            <a:noAutofit/>
          </a:bodyPr>
          <a:lstStyle/>
          <a:p>
            <a:r>
              <a:rPr lang="en-US" sz="2300" dirty="0" smtClean="0"/>
              <a:t>I see this as the weakest of the criticisms</a:t>
            </a:r>
          </a:p>
          <a:p>
            <a:r>
              <a:rPr lang="en-US" sz="2300" dirty="0" err="1" smtClean="0"/>
              <a:t>Labov</a:t>
            </a:r>
            <a:r>
              <a:rPr lang="en-US" sz="2300" dirty="0" smtClean="0"/>
              <a:t> (2006) said that </a:t>
            </a:r>
            <a:r>
              <a:rPr lang="en-US" sz="2300" i="1" dirty="0" smtClean="0"/>
              <a:t>ANAE</a:t>
            </a:r>
            <a:r>
              <a:rPr lang="en-US" sz="2300" dirty="0" smtClean="0"/>
              <a:t> didn’t find lexical effects</a:t>
            </a:r>
          </a:p>
          <a:p>
            <a:r>
              <a:rPr lang="en-US" sz="2300" dirty="0" smtClean="0"/>
              <a:t>However, he looked only at average values of lots of people; to find lexical effects, you have to treat people as individuals</a:t>
            </a:r>
          </a:p>
          <a:p>
            <a:r>
              <a:rPr lang="en-US" sz="2300" dirty="0" smtClean="0"/>
              <a:t>I suspect he was too fixated on William S-Y. Wang’s (1977) Lexical Diffusion theory, which he mostly opposes</a:t>
            </a:r>
            <a:endParaRPr lang="en-US" sz="23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0" y="3629309"/>
          <a:ext cx="4114800" cy="345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3" imgW="3348000" imgH="2813760" progId="">
                  <p:embed/>
                </p:oleObj>
              </mc:Choice>
              <mc:Fallback>
                <p:oleObj r:id="rId3" imgW="3348000" imgH="2813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29309"/>
                        <a:ext cx="4114800" cy="3457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495800" y="3625816"/>
          <a:ext cx="4267200" cy="346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5" imgW="3486240" imgH="2826720" progId="">
                  <p:embed/>
                </p:oleObj>
              </mc:Choice>
              <mc:Fallback>
                <p:oleObj r:id="rId5" imgW="3486240" imgH="28267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625816"/>
                        <a:ext cx="4267200" cy="346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Pierrehumbert</a:t>
            </a:r>
            <a:r>
              <a:rPr lang="en-US" dirty="0" smtClean="0"/>
              <a:t> (2006:524) says that “the future lies with hybrid models, which have multiple levels of representation (like neo-generative models) while also having explicit mechanisms for statistical learning and situational indexing (like exemplar models)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 J. </a:t>
            </a:r>
            <a:r>
              <a:rPr lang="en-US" dirty="0" err="1"/>
              <a:t>Ohala</a:t>
            </a:r>
            <a:r>
              <a:rPr lang="en-US" dirty="0"/>
              <a:t> (1992), “The Costs and Benefits of Phonological Analysis”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follows up on </a:t>
            </a:r>
            <a:r>
              <a:rPr lang="en-US" dirty="0" err="1" smtClean="0"/>
              <a:t>Ohala</a:t>
            </a:r>
            <a:r>
              <a:rPr lang="en-US" dirty="0" smtClean="0"/>
              <a:t> </a:t>
            </a:r>
            <a:r>
              <a:rPr lang="en-US" dirty="0"/>
              <a:t>(1974</a:t>
            </a:r>
            <a:r>
              <a:rPr lang="en-US" dirty="0" smtClean="0"/>
              <a:t>), “</a:t>
            </a:r>
            <a:r>
              <a:rPr lang="en-US" dirty="0"/>
              <a:t>Experimental Historical </a:t>
            </a:r>
            <a:r>
              <a:rPr lang="en-US" dirty="0" smtClean="0"/>
              <a:t>Phonology,” </a:t>
            </a:r>
            <a:r>
              <a:rPr lang="en-US" dirty="0"/>
              <a:t>in which </a:t>
            </a:r>
            <a:r>
              <a:rPr lang="en-US" dirty="0" smtClean="0"/>
              <a:t>experiments showed </a:t>
            </a:r>
            <a:r>
              <a:rPr lang="en-US" dirty="0"/>
              <a:t>that speakers don’t consistently employ the </a:t>
            </a:r>
            <a:r>
              <a:rPr lang="en-US" i="1" dirty="0"/>
              <a:t>SPE</a:t>
            </a:r>
            <a:r>
              <a:rPr lang="en-US" dirty="0"/>
              <a:t> rules when </a:t>
            </a:r>
            <a:r>
              <a:rPr lang="en-US" dirty="0" smtClean="0"/>
              <a:t>asked </a:t>
            </a:r>
            <a:r>
              <a:rPr lang="en-US" dirty="0"/>
              <a:t>to make new words using existing words and suffixes (for either vowels or consonants)—e.g., they said </a:t>
            </a:r>
            <a:r>
              <a:rPr lang="en-US" dirty="0" err="1"/>
              <a:t>obtanitory</a:t>
            </a:r>
            <a:r>
              <a:rPr lang="en-US" dirty="0"/>
              <a:t> with /e/ and </a:t>
            </a:r>
            <a:r>
              <a:rPr lang="en-US" dirty="0" err="1"/>
              <a:t>domesticism</a:t>
            </a:r>
            <a:r>
              <a:rPr lang="en-US" dirty="0"/>
              <a:t> with /k</a:t>
            </a:r>
            <a:r>
              <a:rPr lang="en-US" dirty="0" smtClean="0"/>
              <a:t>/</a:t>
            </a:r>
          </a:p>
          <a:p>
            <a:r>
              <a:rPr lang="en-US" dirty="0"/>
              <a:t>See also his 1986 paper, “Consumer’s Guide to Evidence in </a:t>
            </a:r>
            <a:r>
              <a:rPr lang="en-US" dirty="0" smtClean="0"/>
              <a:t>Phonology”</a:t>
            </a:r>
          </a:p>
          <a:p>
            <a:r>
              <a:rPr lang="en-US" dirty="0"/>
              <a:t>For instance, </a:t>
            </a:r>
            <a:r>
              <a:rPr lang="en-US" i="1" dirty="0"/>
              <a:t>SPE</a:t>
            </a:r>
            <a:r>
              <a:rPr lang="en-US" dirty="0"/>
              <a:t> treats the “short o” and “long o” sounds as </a:t>
            </a:r>
            <a:r>
              <a:rPr lang="en-US" dirty="0" err="1"/>
              <a:t>underlyingly</a:t>
            </a:r>
            <a:r>
              <a:rPr lang="en-US" dirty="0"/>
              <a:t> /o/ and /o</a:t>
            </a:r>
            <a:r>
              <a:rPr lang="en-US" dirty="0">
                <a:sym typeface="SILDoulosIPA"/>
              </a:rPr>
              <a:t></a:t>
            </a:r>
            <a:r>
              <a:rPr lang="en-US" dirty="0"/>
              <a:t>/ because of the relationship between words like </a:t>
            </a:r>
            <a:r>
              <a:rPr lang="en-US" i="1" dirty="0"/>
              <a:t>cone</a:t>
            </a:r>
            <a:r>
              <a:rPr lang="en-US" dirty="0"/>
              <a:t>/</a:t>
            </a:r>
            <a:r>
              <a:rPr lang="en-US" i="1" dirty="0"/>
              <a:t>conical</a:t>
            </a:r>
            <a:r>
              <a:rPr lang="en-US" dirty="0"/>
              <a:t>, </a:t>
            </a:r>
            <a:r>
              <a:rPr lang="en-US" i="1" dirty="0"/>
              <a:t>depose</a:t>
            </a:r>
            <a:r>
              <a:rPr lang="en-US" dirty="0"/>
              <a:t>/</a:t>
            </a:r>
            <a:r>
              <a:rPr lang="en-US" i="1" dirty="0"/>
              <a:t>deposit</a:t>
            </a:r>
            <a:r>
              <a:rPr lang="en-US" dirty="0"/>
              <a:t>, </a:t>
            </a:r>
            <a:r>
              <a:rPr lang="en-US" i="1" dirty="0"/>
              <a:t>code/codify</a:t>
            </a:r>
            <a:r>
              <a:rPr lang="en-US" dirty="0"/>
              <a:t>, </a:t>
            </a:r>
            <a:r>
              <a:rPr lang="en-US" i="1" dirty="0"/>
              <a:t>verbose</a:t>
            </a:r>
            <a:r>
              <a:rPr lang="en-US" dirty="0"/>
              <a:t>/</a:t>
            </a:r>
            <a:r>
              <a:rPr lang="en-US" i="1" dirty="0"/>
              <a:t>verbosity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r>
              <a:rPr lang="en-US" dirty="0"/>
              <a:t>However, </a:t>
            </a:r>
            <a:r>
              <a:rPr lang="en-US" dirty="0" err="1"/>
              <a:t>Ohala</a:t>
            </a:r>
            <a:r>
              <a:rPr lang="en-US" dirty="0"/>
              <a:t> says that the sound alternations are </a:t>
            </a:r>
            <a:endParaRPr lang="en-US" dirty="0" smtClean="0"/>
          </a:p>
          <a:p>
            <a:pPr marL="808038" indent="-350838">
              <a:buFont typeface="Wingdings" pitchFamily="2" charset="2"/>
              <a:buChar char="§"/>
            </a:pPr>
            <a:r>
              <a:rPr lang="en-US" dirty="0" smtClean="0"/>
              <a:t>a</a:t>
            </a:r>
            <a:r>
              <a:rPr lang="en-US" dirty="0"/>
              <a:t>) more opaque than </a:t>
            </a:r>
            <a:r>
              <a:rPr lang="en-US" dirty="0" err="1"/>
              <a:t>phonologists</a:t>
            </a:r>
            <a:r>
              <a:rPr lang="en-US" dirty="0"/>
              <a:t> have acknowledged (e.g., </a:t>
            </a:r>
            <a:r>
              <a:rPr lang="en-US" i="1" dirty="0"/>
              <a:t>suppose</a:t>
            </a:r>
            <a:r>
              <a:rPr lang="en-US" dirty="0"/>
              <a:t> and </a:t>
            </a:r>
            <a:r>
              <a:rPr lang="en-US" i="1" dirty="0"/>
              <a:t>suppository</a:t>
            </a:r>
            <a:r>
              <a:rPr lang="en-US" dirty="0"/>
              <a:t>) and </a:t>
            </a:r>
            <a:endParaRPr lang="en-US" dirty="0" smtClean="0"/>
          </a:p>
          <a:p>
            <a:pPr marL="808038" indent="-350838">
              <a:buFont typeface="Wingdings" pitchFamily="2" charset="2"/>
              <a:buChar char="§"/>
            </a:pPr>
            <a:r>
              <a:rPr lang="en-US" dirty="0" smtClean="0"/>
              <a:t>b</a:t>
            </a:r>
            <a:r>
              <a:rPr lang="en-US" dirty="0"/>
              <a:t>) less productive than </a:t>
            </a:r>
            <a:r>
              <a:rPr lang="en-US" dirty="0" err="1"/>
              <a:t>phonologists</a:t>
            </a:r>
            <a:r>
              <a:rPr lang="en-US" dirty="0"/>
              <a:t> have claimed (as with the experiments </a:t>
            </a:r>
            <a:r>
              <a:rPr lang="en-US" dirty="0" smtClean="0"/>
              <a:t>mentioned above)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Janet </a:t>
            </a:r>
            <a:r>
              <a:rPr lang="en-US" dirty="0" err="1" smtClean="0"/>
              <a:t>Pierrehumbert</a:t>
            </a:r>
            <a:r>
              <a:rPr lang="en-US" dirty="0" smtClean="0"/>
              <a:t> (2006), “The Next Toolkit”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There are certain abstract phonological concepts that you simply can’t get around</a:t>
            </a:r>
          </a:p>
          <a:p>
            <a:r>
              <a:rPr lang="en-US" dirty="0" smtClean="0"/>
              <a:t>A strong version of Exemplar Theory doesn’t have a means of accounting for them</a:t>
            </a:r>
          </a:p>
          <a:p>
            <a:r>
              <a:rPr lang="en-US" dirty="0" smtClean="0"/>
              <a:t>There’s also some other evidence: experiments show that likely </a:t>
            </a:r>
            <a:r>
              <a:rPr lang="en-US" dirty="0" err="1" smtClean="0"/>
              <a:t>phonotactics</a:t>
            </a:r>
            <a:r>
              <a:rPr lang="en-US" dirty="0" smtClean="0"/>
              <a:t> make recognition easier, but lexical neighbors make recognition harder, which suggests that the two processes occur at different levels (stages) in speech perception</a:t>
            </a:r>
          </a:p>
          <a:p>
            <a:r>
              <a:rPr lang="en-US" dirty="0" smtClean="0"/>
              <a:t>The very low correlation between sound and meaning implies that there’s a phonological stage in speech perception</a:t>
            </a:r>
          </a:p>
          <a:p>
            <a:r>
              <a:rPr lang="en-US" dirty="0" smtClean="0"/>
              <a:t>People are also better at learning new words than learning new voices</a:t>
            </a:r>
          </a:p>
          <a:p>
            <a:r>
              <a:rPr lang="en-US" dirty="0" smtClean="0"/>
              <a:t>Ambiguous signals are heard immediately as one word or another (Fast Mapping), not as something amorphous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Janet </a:t>
            </a:r>
            <a:r>
              <a:rPr lang="en-US" dirty="0" err="1" smtClean="0"/>
              <a:t>Pierrehumbert</a:t>
            </a:r>
            <a:r>
              <a:rPr lang="en-US" dirty="0" smtClean="0"/>
              <a:t> (2006), “The Next Toolkit”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However, </a:t>
            </a:r>
            <a:r>
              <a:rPr lang="en-US" dirty="0" err="1" smtClean="0"/>
              <a:t>Pierrehumbert</a:t>
            </a:r>
            <a:r>
              <a:rPr lang="en-US" dirty="0" smtClean="0"/>
              <a:t> staunchly defends the statistical properties of language learning, the same ones that make Exemplar Theory attractive to sociolinguists</a:t>
            </a:r>
          </a:p>
          <a:p>
            <a:r>
              <a:rPr lang="en-US" dirty="0" err="1" smtClean="0"/>
              <a:t>Pierrehumbert</a:t>
            </a:r>
            <a:r>
              <a:rPr lang="en-US" dirty="0" smtClean="0"/>
              <a:t> recommends a “combined theory” that retains the store of exemplars and the statistically-based learning of language but allows for some phonological categories</a:t>
            </a:r>
          </a:p>
          <a:p>
            <a:r>
              <a:rPr lang="en-US" dirty="0" smtClean="0"/>
              <a:t>In a hybrid model, there’s a phonological coding level between the phonetic level and the lexical (word recognition) level</a:t>
            </a:r>
          </a:p>
          <a:p>
            <a:r>
              <a:rPr lang="en-US" dirty="0" smtClean="0"/>
              <a:t>However, the phonological categories are learned from statistical interpretations of heard exemplars, not necessarily from a store of innate features (or constraints, or…)</a:t>
            </a:r>
          </a:p>
          <a:p>
            <a:r>
              <a:rPr lang="en-US" dirty="0" smtClean="0"/>
              <a:t>P. 527: “hybrid exemplar models by their nature have frequency effects everywhere.  However, more frequent does not necessarily mean more.”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Janet </a:t>
            </a:r>
            <a:r>
              <a:rPr lang="en-US" dirty="0" err="1" smtClean="0"/>
              <a:t>Pierrehumbert</a:t>
            </a:r>
            <a:r>
              <a:rPr lang="en-US" dirty="0" smtClean="0"/>
              <a:t> (2006), “The Next Toolkit”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Autofit/>
          </a:bodyPr>
          <a:lstStyle/>
          <a:p>
            <a:r>
              <a:rPr lang="en-US" sz="2300" dirty="0" err="1" smtClean="0"/>
              <a:t>Pierrehumbert</a:t>
            </a:r>
            <a:r>
              <a:rPr lang="en-US" sz="2300" dirty="0" smtClean="0"/>
              <a:t> implies that positional allophones, not phonemes, are what are learned.  (This would suggest that phonemes in the traditional sense don’t really exist, which is a valid position.)</a:t>
            </a:r>
          </a:p>
          <a:p>
            <a:r>
              <a:rPr lang="en-US" sz="2300" dirty="0" smtClean="0"/>
              <a:t>Some of </a:t>
            </a:r>
            <a:r>
              <a:rPr lang="en-US" sz="2300" dirty="0" err="1" smtClean="0"/>
              <a:t>Pierrehumbert’s</a:t>
            </a:r>
            <a:r>
              <a:rPr lang="en-US" sz="2300" dirty="0" smtClean="0"/>
              <a:t> understanding of sociolinguistics (p. 528) is faulty:</a:t>
            </a:r>
          </a:p>
          <a:p>
            <a:pPr marL="804672">
              <a:buFont typeface="Wingdings" pitchFamily="2" charset="2"/>
              <a:buChar char="§"/>
            </a:pPr>
            <a:r>
              <a:rPr lang="en-US" sz="2300" dirty="0" smtClean="0"/>
              <a:t>Although </a:t>
            </a:r>
            <a:r>
              <a:rPr lang="en-US" sz="2300" dirty="0" err="1" smtClean="0"/>
              <a:t>Clopper</a:t>
            </a:r>
            <a:r>
              <a:rPr lang="en-US" sz="2300" dirty="0" smtClean="0"/>
              <a:t> and </a:t>
            </a:r>
            <a:r>
              <a:rPr lang="en-US" sz="2300" dirty="0" err="1" smtClean="0"/>
              <a:t>Pisoni</a:t>
            </a:r>
            <a:r>
              <a:rPr lang="en-US" sz="2300" dirty="0" smtClean="0"/>
              <a:t> (2004) did find a poor ability of listeners to identify dialects, they were comparing very similar dialects, and other comparisons (e.g. Afr. Am./Eur. Am.) have yielded much higher identification levels</a:t>
            </a:r>
          </a:p>
          <a:p>
            <a:pPr marL="804672">
              <a:buFont typeface="Wingdings" pitchFamily="2" charset="2"/>
              <a:buChar char="§"/>
            </a:pPr>
            <a:r>
              <a:rPr lang="en-US" sz="2300" dirty="0" smtClean="0"/>
              <a:t>Her comments about the Northern Cities Shift jumping from city to city are based on early findings; more recent studies have revealed a much more complex picture</a:t>
            </a:r>
            <a:endParaRPr lang="en-US" sz="23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sz="3000" dirty="0" smtClean="0"/>
              <a:t>Cynthia </a:t>
            </a:r>
            <a:r>
              <a:rPr lang="en-US" sz="3000" dirty="0" err="1" smtClean="0"/>
              <a:t>Connine</a:t>
            </a:r>
            <a:r>
              <a:rPr lang="en-US" sz="3000" dirty="0" smtClean="0"/>
              <a:t> &amp; </a:t>
            </a:r>
            <a:r>
              <a:rPr lang="en-US" sz="3000" dirty="0" err="1" smtClean="0"/>
              <a:t>Eleni</a:t>
            </a:r>
            <a:r>
              <a:rPr lang="en-US" sz="3000" dirty="0" smtClean="0"/>
              <a:t> </a:t>
            </a:r>
            <a:r>
              <a:rPr lang="en-US" sz="3000" dirty="0" err="1" smtClean="0"/>
              <a:t>Pinnow</a:t>
            </a:r>
            <a:r>
              <a:rPr lang="en-US" sz="3000" dirty="0" smtClean="0"/>
              <a:t> (2006), “Phonological variation in spoken word recognition: Episodes and abstractions”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Review of various experiments those two had been involved in</a:t>
            </a:r>
          </a:p>
          <a:p>
            <a:r>
              <a:rPr lang="en-US" dirty="0" smtClean="0"/>
              <a:t>Experiments had examined tapping and schwa deletion in American English</a:t>
            </a:r>
          </a:p>
          <a:p>
            <a:r>
              <a:rPr lang="en-US" dirty="0" smtClean="0"/>
              <a:t>Tapped variants are cognitively encoded because they’re so common</a:t>
            </a:r>
          </a:p>
          <a:p>
            <a:r>
              <a:rPr lang="en-US" dirty="0" smtClean="0"/>
              <a:t>Schwa-deletion is cognitively encoded for words in which it occurs frequently</a:t>
            </a:r>
          </a:p>
          <a:p>
            <a:r>
              <a:rPr lang="en-US" dirty="0" smtClean="0"/>
              <a:t>In experiments, exposure to an infrequent variant improved word recognition</a:t>
            </a:r>
          </a:p>
          <a:p>
            <a:r>
              <a:rPr lang="en-US" dirty="0" smtClean="0"/>
              <a:t>However, using a different speaker or a different word in the priming and in the test also improved word recognition, suggesting that some abstraction was going on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Cynthia </a:t>
            </a:r>
            <a:r>
              <a:rPr lang="en-US" sz="3000" dirty="0" err="1" smtClean="0"/>
              <a:t>Connine</a:t>
            </a:r>
            <a:r>
              <a:rPr lang="en-US" sz="3000" dirty="0" smtClean="0"/>
              <a:t> &amp; </a:t>
            </a:r>
            <a:r>
              <a:rPr lang="en-US" sz="3000" dirty="0" err="1" smtClean="0"/>
              <a:t>Eleni</a:t>
            </a:r>
            <a:r>
              <a:rPr lang="en-US" sz="3000" dirty="0" smtClean="0"/>
              <a:t> </a:t>
            </a:r>
            <a:r>
              <a:rPr lang="en-US" sz="3000" dirty="0" err="1" smtClean="0"/>
              <a:t>Pinnow</a:t>
            </a:r>
            <a:r>
              <a:rPr lang="en-US" sz="3000" dirty="0" smtClean="0"/>
              <a:t> (2006), “Phonological variation in spoken word recognition: Episodes and abstractions”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Connine</a:t>
            </a:r>
            <a:r>
              <a:rPr lang="en-US" dirty="0" smtClean="0"/>
              <a:t> &amp; </a:t>
            </a:r>
            <a:r>
              <a:rPr lang="en-US" dirty="0" err="1" smtClean="0"/>
              <a:t>Pinnow</a:t>
            </a:r>
            <a:r>
              <a:rPr lang="en-US" dirty="0" smtClean="0"/>
              <a:t> assert that these results suggest that there are both episodic and abstract kinds of processing</a:t>
            </a:r>
          </a:p>
          <a:p>
            <a:r>
              <a:rPr lang="en-US" dirty="0" smtClean="0"/>
              <a:t>That means you need a hybrid model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Lynne Clark &amp; Graeme Trousdale (2010), “A cognitive approach to quantitative sociolinguistic variation: Evidence from </a:t>
            </a:r>
            <a:r>
              <a:rPr lang="en-US" sz="2400" dirty="0" err="1" smtClean="0"/>
              <a:t>th</a:t>
            </a:r>
            <a:r>
              <a:rPr lang="en-US" sz="2400" dirty="0" smtClean="0"/>
              <a:t>-fronting in central Scotland”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They examined fronting of /</a:t>
            </a:r>
            <a:r>
              <a:rPr lang="en-US" dirty="0" smtClean="0">
                <a:sym typeface="SILDoulosIPA"/>
              </a:rPr>
              <a:t>/ to [f] in West Fife, Scotland (across the Firth of Forth from Edinburgh) in a 2-year ethnographic study</a:t>
            </a:r>
          </a:p>
          <a:p>
            <a:r>
              <a:rPr lang="en-US" dirty="0" smtClean="0">
                <a:sym typeface="SILDoulosIPA"/>
              </a:rPr>
              <a:t>Lexical frequency was a significant predictor, but social clique, presence of /f/ elsewhere in the word, onset vs. coda position, and type of word (name, ordinal, or other) had stronger effects (all based on </a:t>
            </a:r>
            <a:r>
              <a:rPr lang="en-US" dirty="0" err="1" smtClean="0">
                <a:sym typeface="SILDoulosIPA"/>
              </a:rPr>
              <a:t>Varbrul</a:t>
            </a:r>
            <a:r>
              <a:rPr lang="en-US" dirty="0" smtClean="0">
                <a:sym typeface="SILDoulosIPA"/>
              </a:rPr>
              <a:t> analysis)</a:t>
            </a:r>
          </a:p>
          <a:p>
            <a:r>
              <a:rPr lang="en-US" dirty="0" smtClean="0">
                <a:sym typeface="SILDoulosIPA"/>
              </a:rPr>
              <a:t>They assert that people </a:t>
            </a:r>
            <a:r>
              <a:rPr lang="en-US" i="1" dirty="0" smtClean="0">
                <a:sym typeface="SILDoulosIPA"/>
              </a:rPr>
              <a:t>choose</a:t>
            </a:r>
            <a:r>
              <a:rPr lang="en-US" dirty="0" smtClean="0">
                <a:sym typeface="SILDoulosIPA"/>
              </a:rPr>
              <a:t> the variants they use to signal their affiliation with groups.  “The repeated co-activation and entrenchment of particular (social and linguistic) nodes and links in the cognitive network enables each speaker to associate social knowledge with particular linguistic variants” (p. 312).</a:t>
            </a:r>
          </a:p>
          <a:p>
            <a:r>
              <a:rPr lang="en-US" dirty="0" smtClean="0">
                <a:sym typeface="SILDoulosIPA"/>
              </a:rPr>
              <a:t>They favor a Hybrid Model involving not only episodic memory but also abstractions away from exemplars—context isn’t just the particular event, but also the wider social context in which a variant is used</a:t>
            </a:r>
          </a:p>
          <a:p>
            <a:r>
              <a:rPr lang="en-US" dirty="0" smtClean="0">
                <a:sym typeface="SILDoulosIPA"/>
              </a:rPr>
              <a:t>We’ll get into choice and social context more in the next two chapters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Small-Group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and contrast the main tenets of Prototype Theory and Exemplar Theory. Design experiments to test these issues:</a:t>
            </a:r>
          </a:p>
          <a:p>
            <a:pPr marL="969264" indent="-514350">
              <a:buNone/>
            </a:pPr>
            <a:endParaRPr lang="en-US" dirty="0" smtClean="0"/>
          </a:p>
          <a:p>
            <a:pPr marL="969264" indent="-514350">
              <a:buFont typeface="+mj-lt"/>
              <a:buAutoNum type="alphaLcParenR"/>
            </a:pPr>
            <a:r>
              <a:rPr lang="en-US" dirty="0" smtClean="0"/>
              <a:t>Are the two completely incompatible or are there ways that both could operate simultaneously?  </a:t>
            </a:r>
          </a:p>
          <a:p>
            <a:pPr marL="969264" indent="-514350">
              <a:buFont typeface="+mj-lt"/>
              <a:buAutoNum type="alphaLcParenR"/>
            </a:pPr>
            <a:r>
              <a:rPr lang="en-US" dirty="0" smtClean="0"/>
              <a:t>Is it plausible that each could predominate at different stages of a person’s life, and if so, how could you test that?  </a:t>
            </a:r>
          </a:p>
          <a:p>
            <a:pPr marL="969264" indent="-514350">
              <a:buFont typeface="+mj-lt"/>
              <a:buAutoNum type="alphaLcParenR"/>
            </a:pPr>
            <a:r>
              <a:rPr lang="en-US" dirty="0" smtClean="0"/>
              <a:t>Might they have different degrees of influence on production vs. perception—e.g., when somebody gets used to hearing a dialect different from their own? 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	What advantages and disadvantages does Exemplar Theory have in terms of a) its compatibility with sociolinguistic and phonetic theory and b) testing it empirically?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/>
              <a:t>Bloomfield, Leonard.  1933.  </a:t>
            </a:r>
            <a:r>
              <a:rPr lang="en-US" i="1" dirty="0"/>
              <a:t>Language</a:t>
            </a:r>
            <a:r>
              <a:rPr lang="en-US" dirty="0"/>
              <a:t>.  New York: Holt, Rinehart, and Winston.</a:t>
            </a:r>
          </a:p>
          <a:p>
            <a:pPr lvl="0"/>
            <a:r>
              <a:rPr lang="en-US" dirty="0"/>
              <a:t>Chomsky, Noam.  1967.  Discussion.  In C. H. Millikan and F. L. Darley (eds.), </a:t>
            </a:r>
            <a:r>
              <a:rPr lang="en-US" i="1" dirty="0"/>
              <a:t>Brain Mechanisms Underlying Speech and Language</a:t>
            </a:r>
            <a:r>
              <a:rPr lang="en-US" dirty="0"/>
              <a:t>, 99-100.  New York: </a:t>
            </a:r>
            <a:r>
              <a:rPr lang="en-US" dirty="0" err="1"/>
              <a:t>Grune</a:t>
            </a:r>
            <a:r>
              <a:rPr lang="en-US" dirty="0"/>
              <a:t> &amp; Stratton.</a:t>
            </a:r>
          </a:p>
          <a:p>
            <a:pPr lvl="0"/>
            <a:r>
              <a:rPr lang="en-US" dirty="0"/>
              <a:t>Chomsky, Noam, and Morris Halle.  1968.  </a:t>
            </a:r>
            <a:r>
              <a:rPr lang="en-US" i="1" dirty="0"/>
              <a:t>The Sound Pattern of English</a:t>
            </a:r>
            <a:r>
              <a:rPr lang="en-US" dirty="0"/>
              <a:t>.  New York: Harper and Row.</a:t>
            </a:r>
          </a:p>
          <a:p>
            <a:pPr lvl="0"/>
            <a:r>
              <a:rPr lang="en-US" dirty="0"/>
              <a:t>Clark, Lynne, and Graeme Trousdale.  2010.  A cognitive approach to quantitative sociolinguistic variation: Evidence from </a:t>
            </a:r>
            <a:r>
              <a:rPr lang="en-US" dirty="0" err="1"/>
              <a:t>th</a:t>
            </a:r>
            <a:r>
              <a:rPr lang="en-US" dirty="0"/>
              <a:t>-fronting in central Scotland.  In Dirk </a:t>
            </a:r>
            <a:r>
              <a:rPr lang="en-US" dirty="0" err="1"/>
              <a:t>Geeraerts</a:t>
            </a:r>
            <a:r>
              <a:rPr lang="en-US" dirty="0"/>
              <a:t>, </a:t>
            </a:r>
            <a:r>
              <a:rPr lang="en-US" dirty="0" err="1"/>
              <a:t>Gitte</a:t>
            </a:r>
            <a:r>
              <a:rPr lang="en-US" dirty="0"/>
              <a:t> Kristiansen, and Yves </a:t>
            </a:r>
            <a:r>
              <a:rPr lang="en-US" dirty="0" err="1"/>
              <a:t>Peirsman</a:t>
            </a:r>
            <a:r>
              <a:rPr lang="en-US" dirty="0"/>
              <a:t> (eds.), </a:t>
            </a:r>
            <a:r>
              <a:rPr lang="en-US" i="1" dirty="0"/>
              <a:t>Advances in Cognitive Sociolinguistics</a:t>
            </a:r>
            <a:r>
              <a:rPr lang="en-US" dirty="0"/>
              <a:t>, 291-321.  Cognitive Linguistics Research, vol. 45.  Berlin/New York: De </a:t>
            </a:r>
            <a:r>
              <a:rPr lang="en-US" dirty="0" err="1"/>
              <a:t>Gruyter</a:t>
            </a:r>
            <a:r>
              <a:rPr lang="en-US" dirty="0"/>
              <a:t> Mouton.</a:t>
            </a:r>
          </a:p>
          <a:p>
            <a:pPr lvl="0"/>
            <a:r>
              <a:rPr lang="en-US" dirty="0" err="1"/>
              <a:t>Clopper</a:t>
            </a:r>
            <a:r>
              <a:rPr lang="en-US" dirty="0"/>
              <a:t>, Cynthia G., and David B. </a:t>
            </a:r>
            <a:r>
              <a:rPr lang="en-US" dirty="0" err="1"/>
              <a:t>Pisoni</a:t>
            </a:r>
            <a:r>
              <a:rPr lang="en-US" dirty="0"/>
              <a:t>.  2004.  Some acoustic cues for the perceptual categorization of American English regional dialects.  </a:t>
            </a:r>
            <a:r>
              <a:rPr lang="en-US" i="1" dirty="0"/>
              <a:t>Journal of Phonetics</a:t>
            </a:r>
            <a:r>
              <a:rPr lang="en-US" dirty="0"/>
              <a:t> 32:111-40.</a:t>
            </a:r>
          </a:p>
          <a:p>
            <a:pPr lvl="0"/>
            <a:r>
              <a:rPr lang="en-US" dirty="0"/>
              <a:t>Coleman, John.  2002.  Phonetic representations in the mental lexicon.  In Jacques Durand and Bernard </a:t>
            </a:r>
            <a:r>
              <a:rPr lang="en-US" dirty="0" err="1"/>
              <a:t>Laks</a:t>
            </a:r>
            <a:r>
              <a:rPr lang="en-US" dirty="0"/>
              <a:t> (eds.), </a:t>
            </a:r>
            <a:r>
              <a:rPr lang="en-US" i="1" dirty="0"/>
              <a:t>Phonetics, Phonology, and Cognition</a:t>
            </a:r>
            <a:r>
              <a:rPr lang="en-US" dirty="0"/>
              <a:t>, 96-130.  Oxford, UK/ New York: Oxford University Press.</a:t>
            </a:r>
          </a:p>
          <a:p>
            <a:pPr lvl="0"/>
            <a:r>
              <a:rPr lang="en-US" dirty="0" err="1"/>
              <a:t>Connine</a:t>
            </a:r>
            <a:r>
              <a:rPr lang="en-US" dirty="0"/>
              <a:t>, Cynthia M., and </a:t>
            </a:r>
            <a:r>
              <a:rPr lang="en-US" dirty="0" err="1"/>
              <a:t>Eleni</a:t>
            </a:r>
            <a:r>
              <a:rPr lang="en-US" dirty="0"/>
              <a:t> </a:t>
            </a:r>
            <a:r>
              <a:rPr lang="en-US" dirty="0" err="1"/>
              <a:t>Pinnow</a:t>
            </a:r>
            <a:r>
              <a:rPr lang="en-US" dirty="0"/>
              <a:t>.  2006.  Phonological variation in spoken word recognition: Episodes and abstractions.  </a:t>
            </a:r>
            <a:r>
              <a:rPr lang="en-US" i="1" dirty="0"/>
              <a:t>The Linguistic Review</a:t>
            </a:r>
            <a:r>
              <a:rPr lang="en-US" dirty="0"/>
              <a:t> 23:235-45.</a:t>
            </a:r>
          </a:p>
          <a:p>
            <a:pPr lvl="0"/>
            <a:r>
              <a:rPr lang="en-US" dirty="0" err="1" smtClean="0"/>
              <a:t>Foulkes</a:t>
            </a:r>
            <a:r>
              <a:rPr lang="en-US" dirty="0"/>
              <a:t>, Paul, and Gerard J. Docherty.  2006.  The social life of phonetics and phonology.  </a:t>
            </a:r>
            <a:r>
              <a:rPr lang="en-US" i="1" dirty="0"/>
              <a:t>Journal of Phonetics</a:t>
            </a:r>
            <a:r>
              <a:rPr lang="en-US" dirty="0"/>
              <a:t> 34:409-38.</a:t>
            </a:r>
          </a:p>
          <a:p>
            <a:pPr lvl="0"/>
            <a:r>
              <a:rPr lang="en-US" dirty="0" err="1"/>
              <a:t>Fourakis</a:t>
            </a:r>
            <a:r>
              <a:rPr lang="en-US" dirty="0"/>
              <a:t>, </a:t>
            </a:r>
            <a:r>
              <a:rPr lang="en-US" dirty="0" err="1"/>
              <a:t>Marios</a:t>
            </a:r>
            <a:r>
              <a:rPr lang="en-US" dirty="0"/>
              <a:t>, and Robert Port.  1986.  Stop epenthesis in English.  </a:t>
            </a:r>
            <a:r>
              <a:rPr lang="en-US" i="1" dirty="0"/>
              <a:t>Journal of Phonetics</a:t>
            </a:r>
            <a:r>
              <a:rPr lang="en-US" dirty="0"/>
              <a:t> 14:197-221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Fowler, Carol A.  1986.  An event approach to the study of speech perception from a direct-realist perspective.  </a:t>
            </a:r>
            <a:r>
              <a:rPr lang="en-US" i="1" dirty="0"/>
              <a:t>Journal of Phonetics</a:t>
            </a:r>
            <a:r>
              <a:rPr lang="en-US" dirty="0"/>
              <a:t> 14:3-28.</a:t>
            </a:r>
          </a:p>
          <a:p>
            <a:pPr lvl="0"/>
            <a:r>
              <a:rPr lang="en-US" dirty="0" err="1"/>
              <a:t>Ganong</a:t>
            </a:r>
            <a:r>
              <a:rPr lang="en-US" dirty="0"/>
              <a:t>, William F., III.  1980.  Phonetic categorization in auditory word perception.  </a:t>
            </a:r>
            <a:r>
              <a:rPr lang="en-US" i="1" dirty="0"/>
              <a:t>Journal of Experimental Psychology: Human Perception and Performance</a:t>
            </a:r>
            <a:r>
              <a:rPr lang="en-US" dirty="0"/>
              <a:t> 6:110-25.</a:t>
            </a:r>
          </a:p>
          <a:p>
            <a:pPr lvl="0"/>
            <a:r>
              <a:rPr lang="en-US" dirty="0"/>
              <a:t>Jaeger, Jeri J.  1986.  On the acquisition of abstract representations for English vowels.  </a:t>
            </a:r>
            <a:r>
              <a:rPr lang="en-US" i="1" dirty="0"/>
              <a:t>Phonology Yearbook</a:t>
            </a:r>
            <a:r>
              <a:rPr lang="en-US" dirty="0"/>
              <a:t> 3:71-97.</a:t>
            </a:r>
          </a:p>
          <a:p>
            <a:pPr lvl="0"/>
            <a:r>
              <a:rPr lang="en-US" dirty="0"/>
              <a:t>Johnson, Keith.  1997.  Speech perception without speaker normalization: An exemplar model.  In Keith Johnson and John W. </a:t>
            </a:r>
            <a:r>
              <a:rPr lang="en-US" dirty="0" err="1"/>
              <a:t>Mullennix</a:t>
            </a:r>
            <a:r>
              <a:rPr lang="en-US" dirty="0"/>
              <a:t> (eds.), </a:t>
            </a:r>
            <a:r>
              <a:rPr lang="en-US" i="1" dirty="0"/>
              <a:t>Talker Variability in Speech Processing</a:t>
            </a:r>
            <a:r>
              <a:rPr lang="en-US" dirty="0"/>
              <a:t>, 145-65.  San Diego: Academic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Kingston, John, and Randy L. Diehl.  1994.  Phonetic knowledge.  </a:t>
            </a:r>
            <a:r>
              <a:rPr lang="en-US" i="1" dirty="0"/>
              <a:t>Language</a:t>
            </a:r>
            <a:r>
              <a:rPr lang="en-US" dirty="0"/>
              <a:t> 70:419-54.</a:t>
            </a:r>
          </a:p>
          <a:p>
            <a:pPr lvl="0"/>
            <a:r>
              <a:rPr lang="en-US" dirty="0" err="1"/>
              <a:t>Kuhl</a:t>
            </a:r>
            <a:r>
              <a:rPr lang="en-US" dirty="0"/>
              <a:t>, Patricia K.  1991.  Human adults and human infants show a “perceptual magnet effect” for the prototypes of speech categories, monkeys do not.  </a:t>
            </a:r>
            <a:r>
              <a:rPr lang="en-US" i="1" dirty="0"/>
              <a:t>Perception &amp; Psychophysics</a:t>
            </a:r>
            <a:r>
              <a:rPr lang="en-US" dirty="0"/>
              <a:t> 50:93-107.</a:t>
            </a:r>
          </a:p>
          <a:p>
            <a:pPr lvl="0"/>
            <a:r>
              <a:rPr lang="en-US" dirty="0" err="1"/>
              <a:t>Labov</a:t>
            </a:r>
            <a:r>
              <a:rPr lang="en-US" dirty="0"/>
              <a:t>, William.  2006.  A sociolinguistic perspective on </a:t>
            </a:r>
            <a:r>
              <a:rPr lang="en-US" dirty="0" err="1"/>
              <a:t>sociophonetic</a:t>
            </a:r>
            <a:r>
              <a:rPr lang="en-US" dirty="0"/>
              <a:t> research.  </a:t>
            </a:r>
            <a:r>
              <a:rPr lang="en-US" i="1" dirty="0"/>
              <a:t>Journal of Phonetics</a:t>
            </a:r>
            <a:r>
              <a:rPr lang="en-US" dirty="0"/>
              <a:t> 34:500-15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Liberman</a:t>
            </a:r>
            <a:r>
              <a:rPr lang="en-US" dirty="0"/>
              <a:t>, Alvin M., and Ignatius G. Mattingly.  1985.  The motor theory of speech perception revised.  </a:t>
            </a:r>
            <a:r>
              <a:rPr lang="en-US" i="1" dirty="0"/>
              <a:t>Cognition</a:t>
            </a:r>
            <a:r>
              <a:rPr lang="en-US" dirty="0"/>
              <a:t> 21:1-36.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550" dirty="0" err="1"/>
              <a:t>Maye</a:t>
            </a:r>
            <a:r>
              <a:rPr lang="en-US" sz="1550" dirty="0"/>
              <a:t>, Jessica, Richard N. </a:t>
            </a:r>
            <a:r>
              <a:rPr lang="en-US" sz="1550" dirty="0" err="1"/>
              <a:t>Aslin</a:t>
            </a:r>
            <a:r>
              <a:rPr lang="en-US" sz="1550" dirty="0"/>
              <a:t>, and Michael K. </a:t>
            </a:r>
            <a:r>
              <a:rPr lang="en-US" sz="1550" dirty="0" err="1"/>
              <a:t>Tanenhaus</a:t>
            </a:r>
            <a:r>
              <a:rPr lang="en-US" sz="1550" dirty="0"/>
              <a:t>.  2008.  The </a:t>
            </a:r>
            <a:r>
              <a:rPr lang="en-US" sz="1550" dirty="0" err="1"/>
              <a:t>weckud</a:t>
            </a:r>
            <a:r>
              <a:rPr lang="en-US" sz="1550" dirty="0"/>
              <a:t> </a:t>
            </a:r>
            <a:r>
              <a:rPr lang="en-US" sz="1550" dirty="0" err="1"/>
              <a:t>wetch</a:t>
            </a:r>
            <a:r>
              <a:rPr lang="en-US" sz="1550" dirty="0"/>
              <a:t> of the </a:t>
            </a:r>
            <a:r>
              <a:rPr lang="en-US" sz="1550" dirty="0" err="1"/>
              <a:t>wast</a:t>
            </a:r>
            <a:r>
              <a:rPr lang="en-US" sz="1550" dirty="0"/>
              <a:t>: Lexical adaptation to a novel accent.  </a:t>
            </a:r>
            <a:r>
              <a:rPr lang="en-US" sz="1550" i="1" dirty="0"/>
              <a:t>Cognitive Science</a:t>
            </a:r>
            <a:r>
              <a:rPr lang="en-US" sz="1550" dirty="0"/>
              <a:t> 32:543-62.</a:t>
            </a:r>
          </a:p>
          <a:p>
            <a:pPr lvl="0"/>
            <a:r>
              <a:rPr lang="en-US" sz="1550" dirty="0" err="1"/>
              <a:t>Medin</a:t>
            </a:r>
            <a:r>
              <a:rPr lang="en-US" sz="1550" dirty="0"/>
              <a:t>, Douglas L., and Lawrence W. </a:t>
            </a:r>
            <a:r>
              <a:rPr lang="en-US" sz="1550" dirty="0" err="1"/>
              <a:t>Barsalou</a:t>
            </a:r>
            <a:r>
              <a:rPr lang="en-US" sz="1550" dirty="0"/>
              <a:t>.  1987.  Categorization processes and categorical perception.  In </a:t>
            </a:r>
            <a:r>
              <a:rPr lang="en-US" sz="1550" dirty="0" err="1"/>
              <a:t>Stevan</a:t>
            </a:r>
            <a:r>
              <a:rPr lang="en-US" sz="1550" dirty="0"/>
              <a:t> </a:t>
            </a:r>
            <a:r>
              <a:rPr lang="en-US" sz="1550" dirty="0" err="1"/>
              <a:t>Harnad</a:t>
            </a:r>
            <a:r>
              <a:rPr lang="en-US" sz="1550" dirty="0"/>
              <a:t> (ed.), </a:t>
            </a:r>
            <a:r>
              <a:rPr lang="en-US" sz="1550" i="1" dirty="0"/>
              <a:t>Categorical Perception: The Groundwork of Cognition</a:t>
            </a:r>
            <a:r>
              <a:rPr lang="en-US" sz="1550" dirty="0"/>
              <a:t>, 455-90.  Cambridge, UK: Cambridge University Press.</a:t>
            </a:r>
          </a:p>
          <a:p>
            <a:pPr lvl="0"/>
            <a:r>
              <a:rPr lang="en-US" sz="1550" dirty="0" err="1"/>
              <a:t>Mielke</a:t>
            </a:r>
            <a:r>
              <a:rPr lang="en-US" sz="1550" dirty="0"/>
              <a:t>, Jeff.  2008.  </a:t>
            </a:r>
            <a:r>
              <a:rPr lang="en-US" sz="1550" i="1" dirty="0"/>
              <a:t>The Emergence of Distinctive Features</a:t>
            </a:r>
            <a:r>
              <a:rPr lang="en-US" sz="1550" dirty="0"/>
              <a:t>.  Oxford, U.K./New York: Oxford University Press.</a:t>
            </a:r>
          </a:p>
          <a:p>
            <a:pPr lvl="0"/>
            <a:r>
              <a:rPr lang="de-DE" sz="1550" dirty="0"/>
              <a:t>Ohala, John J.  1986.  Consumer‘s guide to evidence in phonology.  </a:t>
            </a:r>
            <a:r>
              <a:rPr lang="de-DE" sz="1550" i="1" dirty="0"/>
              <a:t>Phonology Yearbook</a:t>
            </a:r>
            <a:r>
              <a:rPr lang="de-DE" sz="1550" dirty="0"/>
              <a:t> 3:3-26.</a:t>
            </a:r>
            <a:endParaRPr lang="en-US" sz="1550" dirty="0"/>
          </a:p>
          <a:p>
            <a:pPr lvl="0"/>
            <a:r>
              <a:rPr lang="de-DE" sz="1550" dirty="0"/>
              <a:t>Ohala, John J.  1992.  The costs and benefits of phonological analysis.  In Pamela Downing, Susan D. Lima, and Michael Noonan (eds.), </a:t>
            </a:r>
            <a:r>
              <a:rPr lang="de-DE" sz="1550" i="1" dirty="0"/>
              <a:t>The Linguistics of Literacy</a:t>
            </a:r>
            <a:r>
              <a:rPr lang="de-DE" sz="1550" dirty="0"/>
              <a:t>, 211-37.  Amsterdam/Philadelphia: John Benjamins.</a:t>
            </a:r>
            <a:endParaRPr lang="en-US" sz="1550" dirty="0"/>
          </a:p>
          <a:p>
            <a:pPr lvl="0"/>
            <a:r>
              <a:rPr lang="en-US" sz="1550" dirty="0" err="1"/>
              <a:t>Pierrehumbert</a:t>
            </a:r>
            <a:r>
              <a:rPr lang="en-US" sz="1550" dirty="0"/>
              <a:t>, Janet B.  2006.  The next toolkit.  </a:t>
            </a:r>
            <a:r>
              <a:rPr lang="en-US" sz="1550" i="1" dirty="0"/>
              <a:t>Journal of Phonetics</a:t>
            </a:r>
            <a:r>
              <a:rPr lang="en-US" sz="1550" dirty="0"/>
              <a:t> 34:516-30.</a:t>
            </a:r>
          </a:p>
          <a:p>
            <a:pPr lvl="0"/>
            <a:r>
              <a:rPr lang="en-US" sz="1550" dirty="0" err="1"/>
              <a:t>Purnell</a:t>
            </a:r>
            <a:r>
              <a:rPr lang="en-US" sz="1550" dirty="0"/>
              <a:t>, Thomas, Joseph Salmons, </a:t>
            </a:r>
            <a:r>
              <a:rPr lang="en-US" sz="1550" dirty="0" err="1"/>
              <a:t>Dilara</a:t>
            </a:r>
            <a:r>
              <a:rPr lang="en-US" sz="1550" dirty="0"/>
              <a:t> </a:t>
            </a:r>
            <a:r>
              <a:rPr lang="en-US" sz="1550" dirty="0" err="1"/>
              <a:t>Tepeli</a:t>
            </a:r>
            <a:r>
              <a:rPr lang="en-US" sz="1550" dirty="0"/>
              <a:t>, and Jennifer Mercer.  2005.  Structured heterogeneity and change in laryngeal phonetics: Upper Midwestern final </a:t>
            </a:r>
            <a:r>
              <a:rPr lang="en-US" sz="1550" dirty="0" err="1"/>
              <a:t>obstruents</a:t>
            </a:r>
            <a:r>
              <a:rPr lang="en-US" sz="1550" dirty="0"/>
              <a:t>.  </a:t>
            </a:r>
            <a:r>
              <a:rPr lang="en-US" sz="1550" i="1" dirty="0"/>
              <a:t>Journal of English Linguistics</a:t>
            </a:r>
            <a:r>
              <a:rPr lang="en-US" sz="1550" dirty="0"/>
              <a:t> 33:307-38.</a:t>
            </a:r>
          </a:p>
          <a:p>
            <a:pPr lvl="0"/>
            <a:r>
              <a:rPr lang="de-DE" sz="1550" dirty="0"/>
              <a:t>Wang, William S.-Y., ed.   </a:t>
            </a:r>
            <a:r>
              <a:rPr lang="en-US" sz="1550" dirty="0"/>
              <a:t>1977.  </a:t>
            </a:r>
            <a:r>
              <a:rPr lang="en-US" sz="1550" i="1" dirty="0"/>
              <a:t>The Lexicon in Phonological Change</a:t>
            </a:r>
            <a:r>
              <a:rPr lang="en-US" sz="1550" dirty="0"/>
              <a:t>.  Monographs on linguistic analysis, no. 5.  The Hague/Paris: Mouton de </a:t>
            </a:r>
            <a:r>
              <a:rPr lang="en-US" sz="1550" dirty="0" err="1"/>
              <a:t>Gruyter</a:t>
            </a:r>
            <a:r>
              <a:rPr lang="en-US" sz="1550" dirty="0"/>
              <a:t>.</a:t>
            </a:r>
          </a:p>
          <a:p>
            <a:pPr marL="0" indent="0">
              <a:buNone/>
            </a:pPr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9496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J. </a:t>
            </a:r>
            <a:r>
              <a:rPr lang="en-US" dirty="0" err="1" smtClean="0"/>
              <a:t>Ohala</a:t>
            </a:r>
            <a:r>
              <a:rPr lang="en-US" dirty="0" smtClean="0"/>
              <a:t> (1992), “The Costs and Benefits of Phonological Analysis”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“…there will come a point…where one can set up alternative systems to explain quite a wide range of phenomena.  One can think that this or that system is more elegant or more deep than some other, but is it right?”  —Noam Chomsky, 1967</a:t>
            </a:r>
          </a:p>
          <a:p>
            <a:r>
              <a:rPr lang="en-US" dirty="0" smtClean="0"/>
              <a:t>just </a:t>
            </a:r>
            <a:r>
              <a:rPr lang="en-US" dirty="0"/>
              <a:t>because a theory is elegant or “deep,” that doesn’t make it </a:t>
            </a:r>
            <a:r>
              <a:rPr lang="en-US" dirty="0" smtClean="0"/>
              <a:t>correct</a:t>
            </a:r>
          </a:p>
          <a:p>
            <a:r>
              <a:rPr lang="en-US" dirty="0" err="1"/>
              <a:t>Phonologists</a:t>
            </a:r>
            <a:r>
              <a:rPr lang="en-US" dirty="0"/>
              <a:t> like to create notations and formalisms, but do they really reflect what’s going on in a speaker’s brain?  I.e., IT LOOKS NICE, BUT IS IT REAL?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J. </a:t>
            </a:r>
            <a:r>
              <a:rPr lang="en-US" dirty="0" err="1" smtClean="0"/>
              <a:t>Ohala</a:t>
            </a:r>
            <a:r>
              <a:rPr lang="en-US" dirty="0" smtClean="0"/>
              <a:t> (1992), “The Costs and Benefits of Phonological Analysis”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§</a:t>
            </a:r>
            <a:r>
              <a:rPr lang="en-US" dirty="0" smtClean="0"/>
              <a:t>2: the </a:t>
            </a:r>
            <a:r>
              <a:rPr lang="en-US" dirty="0"/>
              <a:t>“cost-benefit” </a:t>
            </a:r>
            <a:r>
              <a:rPr lang="en-US" dirty="0" smtClean="0"/>
              <a:t>issue</a:t>
            </a:r>
          </a:p>
          <a:p>
            <a:r>
              <a:rPr lang="en-US" dirty="0"/>
              <a:t>Simplicity is not always the only </a:t>
            </a:r>
            <a:r>
              <a:rPr lang="en-US" dirty="0" smtClean="0"/>
              <a:t>consideration</a:t>
            </a:r>
          </a:p>
          <a:p>
            <a:r>
              <a:rPr lang="en-US" dirty="0" smtClean="0"/>
              <a:t>memory </a:t>
            </a:r>
            <a:r>
              <a:rPr lang="en-US" dirty="0"/>
              <a:t>may be cheaper than computational ability (or ability to process complex grammatical rules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err="1"/>
              <a:t>phonologists</a:t>
            </a:r>
            <a:r>
              <a:rPr lang="en-US" dirty="0"/>
              <a:t> have traditionally used simplicity as the only criterion for evaluating proposed rules.  </a:t>
            </a:r>
            <a:endParaRPr lang="en-US" dirty="0" smtClean="0"/>
          </a:p>
          <a:p>
            <a:r>
              <a:rPr lang="en-US" dirty="0" smtClean="0"/>
              <a:t>Evidence </a:t>
            </a:r>
            <a:r>
              <a:rPr lang="en-US" dirty="0"/>
              <a:t>now shows that storage space in the brain is not a </a:t>
            </a:r>
            <a:r>
              <a:rPr lang="en-US" dirty="0" smtClean="0"/>
              <a:t>limitation (see Jaeger 1986)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J. </a:t>
            </a:r>
            <a:r>
              <a:rPr lang="en-US" dirty="0" err="1" smtClean="0"/>
              <a:t>Ohala</a:t>
            </a:r>
            <a:r>
              <a:rPr lang="en-US" dirty="0" smtClean="0"/>
              <a:t> (1992), “The Costs and Benefits of Phonological Analysis”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§</a:t>
            </a:r>
            <a:r>
              <a:rPr lang="en-US" dirty="0" smtClean="0"/>
              <a:t>3: several </a:t>
            </a:r>
            <a:r>
              <a:rPr lang="en-US" dirty="0"/>
              <a:t>issues that are problems for the </a:t>
            </a:r>
            <a:r>
              <a:rPr lang="en-US" i="1" dirty="0"/>
              <a:t>SPE</a:t>
            </a:r>
            <a:r>
              <a:rPr lang="en-US" dirty="0"/>
              <a:t> </a:t>
            </a:r>
            <a:r>
              <a:rPr lang="en-US" dirty="0" smtClean="0"/>
              <a:t>approach</a:t>
            </a:r>
          </a:p>
          <a:p>
            <a:r>
              <a:rPr lang="en-US" dirty="0"/>
              <a:t>1.  It’s often difficult to figure out what the constituent morphemes of words </a:t>
            </a:r>
            <a:r>
              <a:rPr lang="en-US" dirty="0" smtClean="0"/>
              <a:t>are</a:t>
            </a:r>
          </a:p>
          <a:p>
            <a:pPr marL="808038" indent="-411163">
              <a:buFont typeface="Wingdings" pitchFamily="2" charset="2"/>
              <a:buChar char="§"/>
            </a:pPr>
            <a:r>
              <a:rPr lang="en-US" dirty="0" err="1"/>
              <a:t>phonologists</a:t>
            </a:r>
            <a:r>
              <a:rPr lang="en-US" dirty="0"/>
              <a:t> came up with generative rules because they are more educated (about language history) and more aware of linguistic relationships than ordinary </a:t>
            </a:r>
            <a:r>
              <a:rPr lang="en-US" dirty="0" smtClean="0"/>
              <a:t>people</a:t>
            </a:r>
          </a:p>
          <a:p>
            <a:pPr marL="808038" indent="-411163">
              <a:buFont typeface="Wingdings" pitchFamily="2" charset="2"/>
              <a:buChar char="§"/>
            </a:pPr>
            <a:r>
              <a:rPr lang="en-US" dirty="0"/>
              <a:t>Many historically related words have drifted apart from each other in meaning (e.g., </a:t>
            </a:r>
            <a:r>
              <a:rPr lang="en-US" i="1" dirty="0"/>
              <a:t>author/authority</a:t>
            </a:r>
            <a:r>
              <a:rPr lang="en-US" dirty="0"/>
              <a:t>).  We also have lots of </a:t>
            </a:r>
            <a:r>
              <a:rPr lang="en-US" dirty="0" err="1"/>
              <a:t>polysemes</a:t>
            </a:r>
            <a:r>
              <a:rPr lang="en-US" dirty="0"/>
              <a:t> (e.g., </a:t>
            </a:r>
            <a:r>
              <a:rPr lang="en-US" i="1" dirty="0"/>
              <a:t>raise/raze</a:t>
            </a:r>
            <a:r>
              <a:rPr lang="en-US" dirty="0"/>
              <a:t>) and </a:t>
            </a:r>
            <a:r>
              <a:rPr lang="en-US" i="1" dirty="0"/>
              <a:t>cranberry</a:t>
            </a:r>
            <a:r>
              <a:rPr lang="en-US" dirty="0"/>
              <a:t> morphemes.  Thus the connections between morphemes are hard to figure </a:t>
            </a:r>
            <a:r>
              <a:rPr lang="en-US" dirty="0" smtClean="0"/>
              <a:t>out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J. </a:t>
            </a:r>
            <a:r>
              <a:rPr lang="en-US" dirty="0" err="1" smtClean="0"/>
              <a:t>Ohala</a:t>
            </a:r>
            <a:r>
              <a:rPr lang="en-US" dirty="0" smtClean="0"/>
              <a:t> (1992), “The Costs and Benefits of Phonological Analysis”</a:t>
            </a:r>
            <a:endParaRPr lang="en-US" dirty="0"/>
          </a:p>
        </p:txBody>
      </p:sp>
      <p:pic>
        <p:nvPicPr>
          <p:cNvPr id="4" name="Content Placeholder 3" descr="528Ohala1992_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6216" y="1828800"/>
            <a:ext cx="4367784" cy="4108704"/>
          </a:xfrm>
        </p:spPr>
      </p:pic>
      <p:sp>
        <p:nvSpPr>
          <p:cNvPr id="6" name="TextBox 5"/>
          <p:cNvSpPr txBox="1"/>
          <p:nvPr/>
        </p:nvSpPr>
        <p:spPr>
          <a:xfrm>
            <a:off x="533400" y="1600201"/>
            <a:ext cx="3962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1700" dirty="0" smtClean="0"/>
              <a:t>2.  Exceptions make general phonological patterns hard to discern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sz="1700" dirty="0" smtClean="0"/>
              <a:t>Sure, there are repeated patterns like </a:t>
            </a:r>
            <a:r>
              <a:rPr lang="en-US" sz="1700" i="1" dirty="0" smtClean="0"/>
              <a:t>extreme/extremity</a:t>
            </a:r>
            <a:r>
              <a:rPr lang="en-US" sz="1700" dirty="0" smtClean="0"/>
              <a:t>, </a:t>
            </a:r>
            <a:r>
              <a:rPr lang="en-US" sz="1700" i="1" dirty="0" smtClean="0"/>
              <a:t>serene/serenity</a:t>
            </a:r>
            <a:r>
              <a:rPr lang="en-US" sz="1700" dirty="0" smtClean="0"/>
              <a:t>, </a:t>
            </a:r>
            <a:r>
              <a:rPr lang="en-US" sz="1700" i="1" dirty="0" smtClean="0"/>
              <a:t>obscene/obscenity</a:t>
            </a:r>
            <a:r>
              <a:rPr lang="en-US" sz="1700" dirty="0" smtClean="0"/>
              <a:t>, etc.  But there are also patterns like </a:t>
            </a:r>
            <a:r>
              <a:rPr lang="en-US" sz="1700" i="1" dirty="0" smtClean="0"/>
              <a:t>bean/beanery</a:t>
            </a:r>
            <a:r>
              <a:rPr lang="en-US" sz="1700" dirty="0" smtClean="0"/>
              <a:t>, </a:t>
            </a:r>
            <a:r>
              <a:rPr lang="en-US" sz="1700" i="1" dirty="0" smtClean="0"/>
              <a:t>obese/obesity</a:t>
            </a:r>
            <a:r>
              <a:rPr lang="en-US" sz="1700" dirty="0" smtClean="0"/>
              <a:t>, </a:t>
            </a:r>
            <a:r>
              <a:rPr lang="en-US" sz="1700" i="1" dirty="0" smtClean="0"/>
              <a:t>peace/pacify</a:t>
            </a:r>
            <a:r>
              <a:rPr lang="en-US" sz="1700" dirty="0" smtClean="0"/>
              <a:t>, etc.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sz="1700" dirty="0" smtClean="0"/>
              <a:t>The experiment that </a:t>
            </a:r>
            <a:r>
              <a:rPr lang="en-US" sz="1700" dirty="0" err="1" smtClean="0"/>
              <a:t>Ohala</a:t>
            </a:r>
            <a:r>
              <a:rPr lang="en-US" sz="1700" dirty="0" smtClean="0"/>
              <a:t> and his class conducted (see graph to right) showed that the same regression line appeared for common and isolated patterns, indicating that speakers don’t treat them differently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J. </a:t>
            </a:r>
            <a:r>
              <a:rPr lang="en-US" dirty="0" err="1" smtClean="0"/>
              <a:t>Ohala</a:t>
            </a:r>
            <a:r>
              <a:rPr lang="en-US" dirty="0" smtClean="0"/>
              <a:t> (1992), “The Costs and Benefits of Phonological Analysis”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§</a:t>
            </a:r>
            <a:r>
              <a:rPr lang="en-US" sz="4400" dirty="0" smtClean="0"/>
              <a:t>3 (continued)</a:t>
            </a:r>
          </a:p>
          <a:p>
            <a:r>
              <a:rPr lang="en-US" sz="4400" dirty="0" smtClean="0"/>
              <a:t>3.  Exposure to patterns doesn’t mean that speakers will recognize ‘</a:t>
            </a:r>
            <a:r>
              <a:rPr lang="en-US" sz="4400" dirty="0" err="1" smtClean="0"/>
              <a:t>em</a:t>
            </a:r>
            <a:endParaRPr lang="en-US" sz="4400" dirty="0" smtClean="0"/>
          </a:p>
          <a:p>
            <a:pPr marL="808038" indent="-350838"/>
            <a:r>
              <a:rPr lang="en-US" sz="4400" dirty="0"/>
              <a:t>Note the spelling mistakes that he </a:t>
            </a:r>
            <a:r>
              <a:rPr lang="en-US" sz="4400" dirty="0" smtClean="0"/>
              <a:t>lists.  </a:t>
            </a:r>
            <a:r>
              <a:rPr lang="en-US" sz="4400" dirty="0"/>
              <a:t>The point is that people just don’t recognize connections between </a:t>
            </a:r>
            <a:r>
              <a:rPr lang="en-US" sz="4400" dirty="0" smtClean="0"/>
              <a:t>words</a:t>
            </a:r>
            <a:endParaRPr lang="en-US" sz="4400" dirty="0"/>
          </a:p>
          <a:p>
            <a:pPr marL="808038" indent="-350838"/>
            <a:r>
              <a:rPr lang="en-US" sz="4400" dirty="0"/>
              <a:t>The </a:t>
            </a:r>
            <a:r>
              <a:rPr lang="en-US" sz="4400" i="1" dirty="0"/>
              <a:t>suppose</a:t>
            </a:r>
            <a:r>
              <a:rPr lang="en-US" sz="4400" dirty="0"/>
              <a:t>/</a:t>
            </a:r>
            <a:r>
              <a:rPr lang="en-US" sz="4400" i="1" dirty="0"/>
              <a:t>suppository</a:t>
            </a:r>
            <a:r>
              <a:rPr lang="en-US" sz="4400" dirty="0"/>
              <a:t> case is another example</a:t>
            </a:r>
            <a:endParaRPr lang="en-US" sz="4400" dirty="0" smtClean="0"/>
          </a:p>
          <a:p>
            <a:r>
              <a:rPr lang="en-US" sz="4400" dirty="0" smtClean="0"/>
              <a:t>4.  The payoff for an </a:t>
            </a:r>
            <a:r>
              <a:rPr lang="en-US" sz="4400" i="1" dirty="0" smtClean="0"/>
              <a:t>SPE</a:t>
            </a:r>
            <a:r>
              <a:rPr lang="en-US" sz="4400" dirty="0" smtClean="0"/>
              <a:t>-type grammar isn’t worth the effort</a:t>
            </a:r>
          </a:p>
          <a:p>
            <a:pPr marL="746125" indent="-288925"/>
            <a:r>
              <a:rPr lang="en-US" sz="4400" dirty="0"/>
              <a:t>People get along fine without recognizing relationships between words.  Hence you get </a:t>
            </a:r>
            <a:r>
              <a:rPr lang="en-US" sz="4400" i="1" dirty="0" err="1"/>
              <a:t>musicisms</a:t>
            </a:r>
            <a:r>
              <a:rPr lang="en-US" sz="4400" dirty="0"/>
              <a:t> with /k/.  Even if they do figure out that two words are related, why do they need to work out an underlying form</a:t>
            </a:r>
            <a:r>
              <a:rPr lang="en-US" sz="4400" dirty="0" smtClean="0"/>
              <a:t>?</a:t>
            </a:r>
          </a:p>
          <a:p>
            <a:pPr marL="746125" indent="-288925"/>
            <a:r>
              <a:rPr lang="en-US" sz="4400" dirty="0"/>
              <a:t>A better answer to how speakers make connections is that they use what </a:t>
            </a:r>
            <a:r>
              <a:rPr lang="en-US" sz="4400" dirty="0" err="1"/>
              <a:t>Ohala</a:t>
            </a:r>
            <a:r>
              <a:rPr lang="en-US" sz="4400" dirty="0"/>
              <a:t> calls “cut-and-paste rules”—most other people call this </a:t>
            </a:r>
            <a:r>
              <a:rPr lang="en-US" sz="4400" i="1" dirty="0"/>
              <a:t>analogy</a:t>
            </a:r>
            <a:r>
              <a:rPr lang="en-US" sz="4400" dirty="0" smtClean="0"/>
              <a:t>. </a:t>
            </a:r>
            <a:r>
              <a:rPr lang="en-US" sz="4400" dirty="0"/>
              <a:t>In the 1974 experiment, speakers could be primed to give a certain response by an immediately preceding pair of words.  The speakers just copied the pattern</a:t>
            </a:r>
            <a:r>
              <a:rPr lang="en-US" sz="4400" dirty="0" smtClean="0"/>
              <a:t>.  Q.v. </a:t>
            </a:r>
            <a:r>
              <a:rPr lang="en-US" sz="4400" i="1" dirty="0" smtClean="0"/>
              <a:t>witticism</a:t>
            </a:r>
            <a:r>
              <a:rPr lang="en-US" sz="4400" dirty="0" smtClean="0"/>
              <a:t>, </a:t>
            </a:r>
            <a:r>
              <a:rPr lang="en-US" sz="4400" i="1" dirty="0" smtClean="0"/>
              <a:t>Congolese</a:t>
            </a:r>
            <a:r>
              <a:rPr lang="en-US" sz="4400" dirty="0"/>
              <a:t>, </a:t>
            </a:r>
            <a:r>
              <a:rPr lang="en-US" sz="4400" i="1" dirty="0"/>
              <a:t>egotist</a:t>
            </a:r>
            <a:r>
              <a:rPr lang="en-US" sz="4400" dirty="0"/>
              <a:t>, </a:t>
            </a:r>
            <a:r>
              <a:rPr lang="en-US" sz="4400" i="1" dirty="0"/>
              <a:t>tobacconist</a:t>
            </a: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4580</Words>
  <Application>Microsoft Office PowerPoint</Application>
  <PresentationFormat>On-screen Show (4:3)</PresentationFormat>
  <Paragraphs>276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ENG 528: Language Change Research Seminar</vt:lpstr>
      <vt:lpstr>Background: Phonology and Phonetics</vt:lpstr>
      <vt:lpstr>Background: Generative Phonology</vt:lpstr>
      <vt:lpstr>John J. Ohala (1992), “The Costs and Benefits of Phonological Analysis”</vt:lpstr>
      <vt:lpstr>John J. Ohala (1992), “The Costs and Benefits of Phonological Analysis”</vt:lpstr>
      <vt:lpstr>John J. Ohala (1992), “The Costs and Benefits of Phonological Analysis”</vt:lpstr>
      <vt:lpstr>John J. Ohala (1992), “The Costs and Benefits of Phonological Analysis”</vt:lpstr>
      <vt:lpstr>John J. Ohala (1992), “The Costs and Benefits of Phonological Analysis”</vt:lpstr>
      <vt:lpstr>John J. Ohala (1992), “The Costs and Benefits of Phonological Analysis”</vt:lpstr>
      <vt:lpstr>A Different Problem with Distinctive Feature Theory</vt:lpstr>
      <vt:lpstr>Blurring the Phonology/Phonetics Boundary</vt:lpstr>
      <vt:lpstr>Variability in Cues Used for Contrasts</vt:lpstr>
      <vt:lpstr>Variability in Cues Used for Contrasts: Results from Purnell et al. (2005)</vt:lpstr>
      <vt:lpstr>Phasing of Gestures</vt:lpstr>
      <vt:lpstr>Variations in Undershoot</vt:lpstr>
      <vt:lpstr>How do you define a phonological category?</vt:lpstr>
      <vt:lpstr>Prototypes vs. Boundaries (1)</vt:lpstr>
      <vt:lpstr>Prototypes vs. Boundaries (2): The Perceptual Magnet Effect</vt:lpstr>
      <vt:lpstr>Exemplar Theory</vt:lpstr>
      <vt:lpstr>Keith Johnson (1997) “Speech Perception without Speaker Normalization: An Exemplar Model” (1)</vt:lpstr>
      <vt:lpstr>Keith Johnson (1997) “Speech Perception without Speaker Normalization: An Exemplar Model” (2)</vt:lpstr>
      <vt:lpstr>Keith Johnson (1997) “Speech Perception without Speaker Normalization: An Exemplar Model” (3)</vt:lpstr>
      <vt:lpstr>Keith Johnson (1997) “Speech Perception without Speaker Normalization: An Exemplar Model” (4)</vt:lpstr>
      <vt:lpstr>John Coleman (2002), “Phonetic Representations in the Mental Lexicon” (1)</vt:lpstr>
      <vt:lpstr>John Coleman (2002), “Phonetic Representations in the Mental Lexicon” (2)</vt:lpstr>
      <vt:lpstr>John Coleman (2002), “Phonetic Representations in the Mental Lexicon” (3)</vt:lpstr>
      <vt:lpstr>John Coleman (2002), “Phonetic Representations in the Mental Lexicon” (4)</vt:lpstr>
      <vt:lpstr>John Coleman (2002), “Phonetic Representations in the Mental Lexicon” (5)</vt:lpstr>
      <vt:lpstr>Exemplar Theory vs. Prototypes</vt:lpstr>
      <vt:lpstr>Maye, Aslin, &amp; Tannenhaus (2008): “The weckud wetch of the wast: Lexical adaptation to a novel accent”</vt:lpstr>
      <vt:lpstr>Applications of Exemplar Theory</vt:lpstr>
      <vt:lpstr>How Exemplar Theory Affects Sociolinguistics</vt:lpstr>
      <vt:lpstr>Foulkes and Docherty (2006), “The Social Life of Phonetics and Phonology”</vt:lpstr>
      <vt:lpstr>Foulkes and Docherty (2006), “The Social Life of Phonetics and Phonology”</vt:lpstr>
      <vt:lpstr>Foulkes and Docherty (2006), “The Social Life of Phonetics and Phonology”</vt:lpstr>
      <vt:lpstr>Problems with Exemplar Theory (1): Memory Saturation</vt:lpstr>
      <vt:lpstr>Problems with Exemplar Theory (2): Lack of Abstractions</vt:lpstr>
      <vt:lpstr>Problems with Exemplar Theory (3): Lack of Lexical Diffusion in Sound Change</vt:lpstr>
      <vt:lpstr>Hybrid Models</vt:lpstr>
      <vt:lpstr>Janet Pierrehumbert (2006), “The Next Toolkit”</vt:lpstr>
      <vt:lpstr>Janet Pierrehumbert (2006), “The Next Toolkit”</vt:lpstr>
      <vt:lpstr>Janet Pierrehumbert (2006), “The Next Toolkit”</vt:lpstr>
      <vt:lpstr>Cynthia Connine &amp; Eleni Pinnow (2006), “Phonological variation in spoken word recognition: Episodes and abstractions”</vt:lpstr>
      <vt:lpstr>Cynthia Connine &amp; Eleni Pinnow (2006), “Phonological variation in spoken word recognition: Episodes and abstractions”</vt:lpstr>
      <vt:lpstr>Lynne Clark &amp; Graeme Trousdale (2010), “A cognitive approach to quantitative sociolinguistic variation: Evidence from th-fronting in central Scotland”</vt:lpstr>
      <vt:lpstr>Small-Group Discussion Questions</vt:lpstr>
      <vt:lpstr>References</vt:lpstr>
      <vt:lpstr>References (continued)</vt:lpstr>
      <vt:lpstr>References (continued)</vt:lpstr>
    </vt:vector>
  </TitlesOfParts>
  <Company>NC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528: Language Change Research Seminar</dc:title>
  <dc:creator>erthomas</dc:creator>
  <cp:lastModifiedBy>erthomas</cp:lastModifiedBy>
  <cp:revision>81</cp:revision>
  <dcterms:created xsi:type="dcterms:W3CDTF">2011-11-04T19:32:30Z</dcterms:created>
  <dcterms:modified xsi:type="dcterms:W3CDTF">2012-01-05T18:10:44Z</dcterms:modified>
</cp:coreProperties>
</file>